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4"/>
  </p:notesMasterIdLst>
  <p:handoutMasterIdLst>
    <p:handoutMasterId r:id="rId25"/>
  </p:handoutMasterIdLst>
  <p:sldIdLst>
    <p:sldId id="280" r:id="rId2"/>
    <p:sldId id="257" r:id="rId3"/>
    <p:sldId id="283" r:id="rId4"/>
    <p:sldId id="273" r:id="rId5"/>
    <p:sldId id="302" r:id="rId6"/>
    <p:sldId id="301" r:id="rId7"/>
    <p:sldId id="293" r:id="rId8"/>
    <p:sldId id="294" r:id="rId9"/>
    <p:sldId id="295" r:id="rId10"/>
    <p:sldId id="298" r:id="rId11"/>
    <p:sldId id="286" r:id="rId12"/>
    <p:sldId id="258" r:id="rId13"/>
    <p:sldId id="260" r:id="rId14"/>
    <p:sldId id="261" r:id="rId15"/>
    <p:sldId id="276" r:id="rId16"/>
    <p:sldId id="272" r:id="rId17"/>
    <p:sldId id="287" r:id="rId18"/>
    <p:sldId id="297" r:id="rId19"/>
    <p:sldId id="296" r:id="rId20"/>
    <p:sldId id="299" r:id="rId21"/>
    <p:sldId id="303" r:id="rId22"/>
    <p:sldId id="292" r:id="rId23"/>
  </p:sldIdLst>
  <p:sldSz cx="9144000" cy="6858000" type="screen4x3"/>
  <p:notesSz cx="6807200" cy="9939338"/>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79B"/>
    <a:srgbClr val="FFF3CD"/>
    <a:srgbClr val="FF3300"/>
    <a:srgbClr val="FF99FF"/>
    <a:srgbClr val="000000"/>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59" autoAdjust="0"/>
    <p:restoredTop sz="86404" autoAdjust="0"/>
  </p:normalViewPr>
  <p:slideViewPr>
    <p:cSldViewPr>
      <p:cViewPr>
        <p:scale>
          <a:sx n="66" d="100"/>
          <a:sy n="66" d="100"/>
        </p:scale>
        <p:origin x="-1002" y="-684"/>
      </p:cViewPr>
      <p:guideLst>
        <p:guide orient="horz" pos="2160"/>
        <p:guide pos="2880"/>
      </p:guideLst>
    </p:cSldViewPr>
  </p:slideViewPr>
  <p:outlineViewPr>
    <p:cViewPr>
      <p:scale>
        <a:sx n="33" d="100"/>
        <a:sy n="33" d="100"/>
      </p:scale>
      <p:origin x="0" y="920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71800" cy="53340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l" defTabSz="914363">
              <a:defRPr sz="1200"/>
            </a:lvl1pPr>
          </a:lstStyle>
          <a:p>
            <a:pPr>
              <a:defRPr/>
            </a:pPr>
            <a:endParaRPr lang="ja-JP" altLang="en-US"/>
          </a:p>
        </p:txBody>
      </p:sp>
      <p:sp>
        <p:nvSpPr>
          <p:cNvPr id="35843" name="Rectangle 3"/>
          <p:cNvSpPr>
            <a:spLocks noGrp="1" noChangeArrowheads="1"/>
          </p:cNvSpPr>
          <p:nvPr>
            <p:ph type="dt" sz="quarter" idx="1"/>
          </p:nvPr>
        </p:nvSpPr>
        <p:spPr bwMode="auto">
          <a:xfrm>
            <a:off x="3886200" y="0"/>
            <a:ext cx="2895600" cy="533400"/>
          </a:xfrm>
          <a:prstGeom prst="rect">
            <a:avLst/>
          </a:prstGeom>
          <a:noFill/>
          <a:ln w="9525">
            <a:noFill/>
            <a:miter lim="800000"/>
            <a:headEnd/>
            <a:tailEnd/>
          </a:ln>
          <a:effectLst/>
        </p:spPr>
        <p:txBody>
          <a:bodyPr vert="horz" wrap="square" lIns="91430" tIns="45714" rIns="91430" bIns="45714" numCol="1" anchor="t" anchorCtr="0" compatLnSpc="1">
            <a:prstTxWarp prst="textNoShape">
              <a:avLst/>
            </a:prstTxWarp>
          </a:bodyPr>
          <a:lstStyle>
            <a:lvl1pPr algn="r" defTabSz="914363">
              <a:defRPr sz="1200"/>
            </a:lvl1pPr>
          </a:lstStyle>
          <a:p>
            <a:pPr>
              <a:defRPr/>
            </a:pPr>
            <a:fld id="{6B9D774A-9702-4D49-B712-3502FF13F1FF}" type="datetimeFigureOut">
              <a:rPr lang="ja-JP" altLang="en-US"/>
              <a:pPr>
                <a:defRPr/>
              </a:pPr>
              <a:t>2010/8/17</a:t>
            </a:fld>
            <a:endParaRPr lang="ja-JP" altLang="en-US"/>
          </a:p>
        </p:txBody>
      </p:sp>
      <p:sp>
        <p:nvSpPr>
          <p:cNvPr id="35844" name="Rectangle 4"/>
          <p:cNvSpPr>
            <a:spLocks noGrp="1" noChangeArrowheads="1"/>
          </p:cNvSpPr>
          <p:nvPr>
            <p:ph type="ftr" sz="quarter" idx="2"/>
          </p:nvPr>
        </p:nvSpPr>
        <p:spPr bwMode="auto">
          <a:xfrm>
            <a:off x="0" y="9448800"/>
            <a:ext cx="2971800" cy="457200"/>
          </a:xfrm>
          <a:prstGeom prst="rect">
            <a:avLst/>
          </a:prstGeom>
          <a:noFill/>
          <a:ln w="9525">
            <a:noFill/>
            <a:miter lim="800000"/>
            <a:headEnd/>
            <a:tailEnd/>
          </a:ln>
          <a:effectLst/>
        </p:spPr>
        <p:txBody>
          <a:bodyPr vert="horz" wrap="square" lIns="91430" tIns="45714" rIns="91430" bIns="45714" numCol="1" anchor="b" anchorCtr="0" compatLnSpc="1">
            <a:prstTxWarp prst="textNoShape">
              <a:avLst/>
            </a:prstTxWarp>
          </a:bodyPr>
          <a:lstStyle>
            <a:lvl1pPr algn="l" defTabSz="914363">
              <a:defRPr sz="1200"/>
            </a:lvl1pPr>
          </a:lstStyle>
          <a:p>
            <a:pPr>
              <a:defRPr/>
            </a:pPr>
            <a:endParaRPr lang="ja-JP" altLang="en-US"/>
          </a:p>
        </p:txBody>
      </p:sp>
      <p:sp>
        <p:nvSpPr>
          <p:cNvPr id="35845" name="Rectangle 5"/>
          <p:cNvSpPr>
            <a:spLocks noGrp="1" noChangeArrowheads="1"/>
          </p:cNvSpPr>
          <p:nvPr>
            <p:ph type="sldNum" sz="quarter" idx="3"/>
          </p:nvPr>
        </p:nvSpPr>
        <p:spPr bwMode="auto">
          <a:xfrm>
            <a:off x="3886200" y="9448800"/>
            <a:ext cx="2895600" cy="457200"/>
          </a:xfrm>
          <a:prstGeom prst="rect">
            <a:avLst/>
          </a:prstGeom>
          <a:noFill/>
          <a:ln w="9525">
            <a:noFill/>
            <a:miter lim="800000"/>
            <a:headEnd/>
            <a:tailEnd/>
          </a:ln>
          <a:effectLst/>
        </p:spPr>
        <p:txBody>
          <a:bodyPr vert="horz" wrap="square" lIns="91430" tIns="45714" rIns="91430" bIns="45714" numCol="1" anchor="b" anchorCtr="0" compatLnSpc="1">
            <a:prstTxWarp prst="textNoShape">
              <a:avLst/>
            </a:prstTxWarp>
          </a:bodyPr>
          <a:lstStyle>
            <a:lvl1pPr algn="r" defTabSz="914363">
              <a:defRPr sz="1200"/>
            </a:lvl1pPr>
          </a:lstStyle>
          <a:p>
            <a:pPr>
              <a:defRPr/>
            </a:pPr>
            <a:fld id="{BED1B976-DE30-4905-BB34-C13BFAF89713}"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49575" cy="496888"/>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lvl1pPr algn="l" defTabSz="914363">
              <a:defRPr sz="1200"/>
            </a:lvl1pPr>
          </a:lstStyle>
          <a:p>
            <a:pPr>
              <a:defRPr/>
            </a:pPr>
            <a:endParaRPr lang="ja-JP" altLang="en-US"/>
          </a:p>
        </p:txBody>
      </p:sp>
      <p:sp>
        <p:nvSpPr>
          <p:cNvPr id="3" name="日付プレースホルダ 2"/>
          <p:cNvSpPr>
            <a:spLocks noGrp="1"/>
          </p:cNvSpPr>
          <p:nvPr>
            <p:ph type="dt" idx="1"/>
          </p:nvPr>
        </p:nvSpPr>
        <p:spPr bwMode="auto">
          <a:xfrm>
            <a:off x="3856038" y="0"/>
            <a:ext cx="2949575" cy="496888"/>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lvl1pPr algn="r" defTabSz="914363">
              <a:defRPr sz="1200"/>
            </a:lvl1pPr>
          </a:lstStyle>
          <a:p>
            <a:pPr>
              <a:defRPr/>
            </a:pPr>
            <a:fld id="{811FC6B3-8E36-40C1-A5F9-018A720299B6}" type="datetimeFigureOut">
              <a:rPr lang="ja-JP" altLang="en-US"/>
              <a:pPr>
                <a:defRPr/>
              </a:pPr>
              <a:t>2010/8/17</a:t>
            </a:fld>
            <a:endParaRPr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120" tIns="45560" rIns="91120" bIns="45560" rtlCol="0" anchor="ctr"/>
          <a:lstStyle/>
          <a:p>
            <a:pPr lvl="0"/>
            <a:endParaRPr lang="ja-JP" altLang="en-US" noProof="0" smtClean="0"/>
          </a:p>
        </p:txBody>
      </p:sp>
      <p:sp>
        <p:nvSpPr>
          <p:cNvPr id="5" name="ノート プレースホルダ 4"/>
          <p:cNvSpPr>
            <a:spLocks noGrp="1"/>
          </p:cNvSpPr>
          <p:nvPr>
            <p:ph type="body" sz="quarter" idx="3"/>
          </p:nvPr>
        </p:nvSpPr>
        <p:spPr bwMode="auto">
          <a:xfrm>
            <a:off x="681038" y="4721225"/>
            <a:ext cx="5445125" cy="4471988"/>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 5"/>
          <p:cNvSpPr>
            <a:spLocks noGrp="1"/>
          </p:cNvSpPr>
          <p:nvPr>
            <p:ph type="ftr" sz="quarter" idx="4"/>
          </p:nvPr>
        </p:nvSpPr>
        <p:spPr bwMode="auto">
          <a:xfrm>
            <a:off x="0" y="9440863"/>
            <a:ext cx="2949575" cy="496887"/>
          </a:xfrm>
          <a:prstGeom prst="rect">
            <a:avLst/>
          </a:prstGeom>
          <a:noFill/>
          <a:ln w="9525">
            <a:noFill/>
            <a:miter lim="800000"/>
            <a:headEnd/>
            <a:tailEnd/>
          </a:ln>
        </p:spPr>
        <p:txBody>
          <a:bodyPr vert="horz" wrap="square" lIns="91430" tIns="45714" rIns="91430" bIns="45714" numCol="1" anchor="b" anchorCtr="0" compatLnSpc="1">
            <a:prstTxWarp prst="textNoShape">
              <a:avLst/>
            </a:prstTxWarp>
          </a:bodyPr>
          <a:lstStyle>
            <a:lvl1pPr algn="l" defTabSz="914363">
              <a:defRPr sz="1200"/>
            </a:lvl1pPr>
          </a:lstStyle>
          <a:p>
            <a:pPr>
              <a:defRPr/>
            </a:pPr>
            <a:endParaRPr lang="ja-JP" altLang="en-US"/>
          </a:p>
        </p:txBody>
      </p:sp>
      <p:sp>
        <p:nvSpPr>
          <p:cNvPr id="7" name="スライド番号プレースホルダ 6"/>
          <p:cNvSpPr>
            <a:spLocks noGrp="1"/>
          </p:cNvSpPr>
          <p:nvPr>
            <p:ph type="sldNum" sz="quarter" idx="5"/>
          </p:nvPr>
        </p:nvSpPr>
        <p:spPr bwMode="auto">
          <a:xfrm>
            <a:off x="3856038" y="9440863"/>
            <a:ext cx="2949575" cy="496887"/>
          </a:xfrm>
          <a:prstGeom prst="rect">
            <a:avLst/>
          </a:prstGeom>
          <a:noFill/>
          <a:ln w="9525">
            <a:noFill/>
            <a:miter lim="800000"/>
            <a:headEnd/>
            <a:tailEnd/>
          </a:ln>
        </p:spPr>
        <p:txBody>
          <a:bodyPr vert="horz" wrap="square" lIns="91430" tIns="45714" rIns="91430" bIns="45714" numCol="1" anchor="b" anchorCtr="0" compatLnSpc="1">
            <a:prstTxWarp prst="textNoShape">
              <a:avLst/>
            </a:prstTxWarp>
          </a:bodyPr>
          <a:lstStyle>
            <a:lvl1pPr algn="r" defTabSz="914363">
              <a:defRPr sz="1200"/>
            </a:lvl1pPr>
          </a:lstStyle>
          <a:p>
            <a:pPr>
              <a:defRPr/>
            </a:pPr>
            <a:fld id="{4917EDDA-8286-4504-9D5A-12AB7810EC7D}"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93E44415-B994-4841-A86B-890A33B4F669}"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3AD0A2DB-A80F-4788-A45A-4FF9BCF9D1DE}"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A08B348C-6548-4FBC-B46F-9D3147D254F3}"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F0CA4100-73FF-499A-A637-54AD6030AA99}"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F1D9EF11-7EA7-4595-898B-C4708C34D0D0}"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70202138-7DFC-453E-B536-F1FAA6AD81F2}"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en-US" altLang="ja-JP"/>
          </a:p>
        </p:txBody>
      </p:sp>
      <p:sp>
        <p:nvSpPr>
          <p:cNvPr id="8"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5"/>
          <p:cNvSpPr>
            <a:spLocks noGrp="1"/>
          </p:cNvSpPr>
          <p:nvPr>
            <p:ph type="sldNum" sz="quarter" idx="12"/>
          </p:nvPr>
        </p:nvSpPr>
        <p:spPr/>
        <p:txBody>
          <a:bodyPr/>
          <a:lstStyle>
            <a:lvl1pPr>
              <a:defRPr/>
            </a:lvl1pPr>
          </a:lstStyle>
          <a:p>
            <a:pPr>
              <a:defRPr/>
            </a:pPr>
            <a:fld id="{4BD72B73-4FAD-4A72-A95A-16626E06DE72}"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en-US" altLang="ja-JP"/>
          </a:p>
        </p:txBody>
      </p:sp>
      <p:sp>
        <p:nvSpPr>
          <p:cNvPr id="4"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5"/>
          <p:cNvSpPr>
            <a:spLocks noGrp="1"/>
          </p:cNvSpPr>
          <p:nvPr>
            <p:ph type="sldNum" sz="quarter" idx="12"/>
          </p:nvPr>
        </p:nvSpPr>
        <p:spPr/>
        <p:txBody>
          <a:bodyPr/>
          <a:lstStyle>
            <a:lvl1pPr>
              <a:defRPr/>
            </a:lvl1pPr>
          </a:lstStyle>
          <a:p>
            <a:pPr>
              <a:defRPr/>
            </a:pPr>
            <a:fld id="{CF75FDF5-C991-4A29-B3DB-A2BD1223C71A}"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en-US" altLang="ja-JP"/>
          </a:p>
        </p:txBody>
      </p:sp>
      <p:sp>
        <p:nvSpPr>
          <p:cNvPr id="3"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5"/>
          <p:cNvSpPr>
            <a:spLocks noGrp="1"/>
          </p:cNvSpPr>
          <p:nvPr>
            <p:ph type="sldNum" sz="quarter" idx="12"/>
          </p:nvPr>
        </p:nvSpPr>
        <p:spPr/>
        <p:txBody>
          <a:bodyPr/>
          <a:lstStyle>
            <a:lvl1pPr>
              <a:defRPr/>
            </a:lvl1pPr>
          </a:lstStyle>
          <a:p>
            <a:pPr>
              <a:defRPr/>
            </a:pPr>
            <a:fld id="{00E67A48-5E3D-434B-829F-723E65DC0B22}"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9D25B868-7162-44C1-A1A5-D1082F5FAF5A}"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10712233-1360-40F1-9E9A-B3270DD28F06}"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455F348-21AA-4684-8342-E954CCE6279D}"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815" r:id="rId1"/>
    <p:sldLayoutId id="2147483814" r:id="rId2"/>
    <p:sldLayoutId id="2147483813" r:id="rId3"/>
    <p:sldLayoutId id="2147483812" r:id="rId4"/>
    <p:sldLayoutId id="2147483811" r:id="rId5"/>
    <p:sldLayoutId id="2147483810" r:id="rId6"/>
    <p:sldLayoutId id="2147483809" r:id="rId7"/>
    <p:sldLayoutId id="2147483808" r:id="rId8"/>
    <p:sldLayoutId id="2147483807" r:id="rId9"/>
    <p:sldLayoutId id="2147483806" r:id="rId10"/>
    <p:sldLayoutId id="2147483805"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12.png"/><Relationship Id="rId2" Type="http://schemas.openxmlformats.org/officeDocument/2006/relationships/image" Target="../media/image5.png"/><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5.png"/><Relationship Id="rId7" Type="http://schemas.openxmlformats.org/officeDocument/2006/relationships/image" Target="../media/image16.png"/><Relationship Id="rId2" Type="http://schemas.openxmlformats.org/officeDocument/2006/relationships/image" Target="../media/image14.png"/><Relationship Id="rId1" Type="http://schemas.openxmlformats.org/officeDocument/2006/relationships/slideLayout" Target="../slideLayouts/slideLayout6.xml"/><Relationship Id="rId6" Type="http://schemas.openxmlformats.org/officeDocument/2006/relationships/image" Target="../media/image3.png"/><Relationship Id="rId5" Type="http://schemas.openxmlformats.org/officeDocument/2006/relationships/image" Target="../media/image4.png"/><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5800" y="1447800"/>
            <a:ext cx="7772400" cy="1066800"/>
          </a:xfrm>
        </p:spPr>
        <p:txBody>
          <a:bodyPr/>
          <a:lstStyle/>
          <a:p>
            <a:pPr eaLnBrk="1" hangingPunct="1"/>
            <a:r>
              <a:rPr lang="ja-JP" altLang="en-US" smtClean="0"/>
              <a:t>「いきいき通信」プロジェクト</a:t>
            </a:r>
          </a:p>
        </p:txBody>
      </p:sp>
      <p:sp>
        <p:nvSpPr>
          <p:cNvPr id="2051" name="Rectangle 3"/>
          <p:cNvSpPr>
            <a:spLocks noGrp="1" noChangeArrowheads="1"/>
          </p:cNvSpPr>
          <p:nvPr>
            <p:ph type="subTitle" idx="1"/>
          </p:nvPr>
        </p:nvSpPr>
        <p:spPr>
          <a:xfrm>
            <a:off x="857250" y="3071813"/>
            <a:ext cx="7572375" cy="1905000"/>
          </a:xfrm>
        </p:spPr>
        <p:txBody>
          <a:bodyPr>
            <a:normAutofit/>
          </a:bodyPr>
          <a:lstStyle/>
          <a:p>
            <a:pPr eaLnBrk="1" hangingPunct="1">
              <a:lnSpc>
                <a:spcPct val="80000"/>
              </a:lnSpc>
            </a:pPr>
            <a:r>
              <a:rPr lang="ja-JP" altLang="en-US" sz="2200" smtClean="0">
                <a:solidFill>
                  <a:srgbClr val="898989"/>
                </a:solidFill>
              </a:rPr>
              <a:t>お年寄りと地域をつなぐ</a:t>
            </a:r>
          </a:p>
          <a:p>
            <a:pPr eaLnBrk="1" hangingPunct="1">
              <a:lnSpc>
                <a:spcPct val="80000"/>
              </a:lnSpc>
            </a:pPr>
            <a:r>
              <a:rPr lang="ja-JP" altLang="en-US" sz="2200" smtClean="0">
                <a:solidFill>
                  <a:srgbClr val="898989"/>
                </a:solidFill>
              </a:rPr>
              <a:t>ＦＡＸの新しいカタチ</a:t>
            </a:r>
          </a:p>
          <a:p>
            <a:pPr eaLnBrk="1" hangingPunct="1">
              <a:lnSpc>
                <a:spcPct val="80000"/>
              </a:lnSpc>
            </a:pPr>
            <a:r>
              <a:rPr lang="ja-JP" altLang="en-US" sz="2000" smtClean="0">
                <a:solidFill>
                  <a:srgbClr val="898989"/>
                </a:solidFill>
              </a:rPr>
              <a:t>～地域コミュニケーションサービスのご提案～</a:t>
            </a:r>
          </a:p>
          <a:p>
            <a:pPr eaLnBrk="1" hangingPunct="1">
              <a:lnSpc>
                <a:spcPct val="80000"/>
              </a:lnSpc>
            </a:pPr>
            <a:r>
              <a:rPr lang="en-US" altLang="ja-JP" sz="1700" smtClean="0">
                <a:solidFill>
                  <a:srgbClr val="898989"/>
                </a:solidFill>
              </a:rPr>
              <a:t>.</a:t>
            </a:r>
          </a:p>
          <a:p>
            <a:pPr eaLnBrk="1" hangingPunct="1">
              <a:lnSpc>
                <a:spcPct val="80000"/>
              </a:lnSpc>
            </a:pPr>
            <a:endParaRPr lang="en-US" altLang="ja-JP" sz="1700" smtClean="0">
              <a:solidFill>
                <a:srgbClr val="898989"/>
              </a:solidFill>
            </a:endParaRPr>
          </a:p>
          <a:p>
            <a:pPr eaLnBrk="1" hangingPunct="1">
              <a:lnSpc>
                <a:spcPct val="80000"/>
              </a:lnSpc>
            </a:pPr>
            <a:r>
              <a:rPr lang="ja-JP" altLang="en-US" sz="1700" smtClean="0">
                <a:solidFill>
                  <a:srgbClr val="898989"/>
                </a:solidFill>
              </a:rPr>
              <a:t>あおばフレンズ</a:t>
            </a:r>
            <a:r>
              <a:rPr lang="en-US" altLang="ja-JP" sz="1700" smtClean="0">
                <a:solidFill>
                  <a:srgbClr val="898989"/>
                </a:solidFill>
              </a:rPr>
              <a:t>/</a:t>
            </a:r>
            <a:r>
              <a:rPr lang="ja-JP" altLang="en-US" sz="1700" smtClean="0">
                <a:solidFill>
                  <a:srgbClr val="898989"/>
                </a:solidFill>
              </a:rPr>
              <a:t>山崎誠政策研究所</a:t>
            </a:r>
          </a:p>
          <a:p>
            <a:pPr eaLnBrk="1" hangingPunct="1">
              <a:lnSpc>
                <a:spcPct val="80000"/>
              </a:lnSpc>
            </a:pPr>
            <a:endParaRPr lang="en-US" altLang="ja-JP" sz="2200" smtClean="0">
              <a:solidFill>
                <a:srgbClr val="89898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タイトル 1"/>
          <p:cNvSpPr>
            <a:spLocks noGrp="1"/>
          </p:cNvSpPr>
          <p:nvPr>
            <p:ph type="title"/>
          </p:nvPr>
        </p:nvSpPr>
        <p:spPr>
          <a:xfrm>
            <a:off x="457200" y="274638"/>
            <a:ext cx="8229600" cy="868362"/>
          </a:xfrm>
        </p:spPr>
        <p:txBody>
          <a:bodyPr/>
          <a:lstStyle/>
          <a:p>
            <a:r>
              <a:rPr lang="ja-JP" altLang="en-US" smtClean="0"/>
              <a:t>⑤役割分担</a:t>
            </a:r>
          </a:p>
        </p:txBody>
      </p:sp>
      <p:graphicFrame>
        <p:nvGraphicFramePr>
          <p:cNvPr id="4" name="コンテンツ プレースホルダ 3"/>
          <p:cNvGraphicFramePr>
            <a:graphicFrameLocks noGrp="1"/>
          </p:cNvGraphicFramePr>
          <p:nvPr>
            <p:ph idx="1"/>
          </p:nvPr>
        </p:nvGraphicFramePr>
        <p:xfrm>
          <a:off x="428625" y="1785938"/>
          <a:ext cx="8229600" cy="4633912"/>
        </p:xfrm>
        <a:graphic>
          <a:graphicData uri="http://schemas.openxmlformats.org/drawingml/2006/table">
            <a:tbl>
              <a:tblPr firstRow="1" bandRow="1">
                <a:tableStyleId>{7DF18680-E054-41AD-8BC1-D1AEF772440D}</a:tableStyleId>
              </a:tblPr>
              <a:tblGrid>
                <a:gridCol w="4114800"/>
                <a:gridCol w="4114800"/>
              </a:tblGrid>
              <a:tr h="542916">
                <a:tc>
                  <a:txBody>
                    <a:bodyPr/>
                    <a:lstStyle/>
                    <a:p>
                      <a:pPr algn="ctr"/>
                      <a:r>
                        <a:rPr kumimoji="1" lang="ja-JP" altLang="en-US" dirty="0" smtClean="0">
                          <a:solidFill>
                            <a:schemeClr val="bg1"/>
                          </a:solidFill>
                        </a:rPr>
                        <a:t>関係者</a:t>
                      </a:r>
                      <a:endParaRPr kumimoji="1" lang="ja-JP" altLang="en-US" dirty="0">
                        <a:solidFill>
                          <a:schemeClr val="bg1"/>
                        </a:solidFill>
                      </a:endParaRPr>
                    </a:p>
                  </a:txBody>
                  <a:tcPr/>
                </a:tc>
                <a:tc>
                  <a:txBody>
                    <a:bodyPr/>
                    <a:lstStyle/>
                    <a:p>
                      <a:pPr algn="ctr"/>
                      <a:r>
                        <a:rPr kumimoji="1" lang="ja-JP" altLang="en-US" dirty="0" smtClean="0">
                          <a:solidFill>
                            <a:schemeClr val="bg1"/>
                          </a:solidFill>
                        </a:rPr>
                        <a:t>役割</a:t>
                      </a:r>
                      <a:endParaRPr kumimoji="1" lang="ja-JP" altLang="en-US" dirty="0">
                        <a:solidFill>
                          <a:schemeClr val="bg1"/>
                        </a:solidFill>
                      </a:endParaRPr>
                    </a:p>
                  </a:txBody>
                  <a:tcPr/>
                </a:tc>
              </a:tr>
              <a:tr h="1614865">
                <a:tc>
                  <a:txBody>
                    <a:bodyPr/>
                    <a:lstStyle/>
                    <a:p>
                      <a:r>
                        <a:rPr kumimoji="1" lang="ja-JP" altLang="en-US" dirty="0" smtClean="0"/>
                        <a:t>・自治会、民生委員</a:t>
                      </a:r>
                      <a:endParaRPr kumimoji="1" lang="en-US" altLang="ja-JP" dirty="0" smtClean="0"/>
                    </a:p>
                    <a:p>
                      <a:r>
                        <a:rPr kumimoji="1" lang="ja-JP" altLang="en-US" dirty="0" smtClean="0"/>
                        <a:t>・行政</a:t>
                      </a:r>
                      <a:endParaRPr kumimoji="1" lang="en-US" altLang="ja-JP" dirty="0" smtClean="0"/>
                    </a:p>
                    <a:p>
                      <a:r>
                        <a:rPr kumimoji="1" lang="ja-JP" altLang="en-US" dirty="0" smtClean="0"/>
                        <a:t>・商店</a:t>
                      </a:r>
                      <a:endParaRPr kumimoji="1" lang="ja-JP" altLang="en-US" dirty="0"/>
                    </a:p>
                  </a:txBody>
                  <a:tcPr/>
                </a:tc>
                <a:tc>
                  <a:txBody>
                    <a:bodyPr/>
                    <a:lstStyle/>
                    <a:p>
                      <a:r>
                        <a:rPr kumimoji="1" lang="ja-JP" altLang="en-US" dirty="0" smtClean="0"/>
                        <a:t>・具体的なサービスの提供</a:t>
                      </a:r>
                      <a:endParaRPr kumimoji="1" lang="ja-JP" altLang="en-US" dirty="0"/>
                    </a:p>
                  </a:txBody>
                  <a:tcPr/>
                </a:tc>
              </a:tr>
              <a:tr h="692085">
                <a:tc>
                  <a:txBody>
                    <a:bodyPr/>
                    <a:lstStyle/>
                    <a:p>
                      <a:pPr algn="l"/>
                      <a:r>
                        <a:rPr kumimoji="1" lang="ja-JP" altLang="en-US" dirty="0" smtClean="0"/>
                        <a:t>・お年寄り</a:t>
                      </a:r>
                      <a:endParaRPr kumimoji="1" lang="ja-JP" altLang="en-US" dirty="0"/>
                    </a:p>
                  </a:txBody>
                  <a:tcPr/>
                </a:tc>
                <a:tc>
                  <a:txBody>
                    <a:bodyPr/>
                    <a:lstStyle/>
                    <a:p>
                      <a:r>
                        <a:rPr kumimoji="1" lang="ja-JP" altLang="en-US" dirty="0" smtClean="0"/>
                        <a:t>・サービスの受け手</a:t>
                      </a:r>
                      <a:endParaRPr kumimoji="1" lang="ja-JP" altLang="en-US" dirty="0"/>
                    </a:p>
                  </a:txBody>
                  <a:tcPr/>
                </a:tc>
              </a:tr>
              <a:tr h="1784036">
                <a:tc>
                  <a:txBody>
                    <a:bodyPr/>
                    <a:lstStyle/>
                    <a:p>
                      <a:r>
                        <a:rPr kumimoji="1" lang="ja-JP" altLang="en-US" dirty="0" smtClean="0"/>
                        <a:t>・事務局「いきいき倶楽部」</a:t>
                      </a:r>
                      <a:endParaRPr kumimoji="1" lang="en-US" altLang="ja-JP" dirty="0" smtClean="0"/>
                    </a:p>
                  </a:txBody>
                  <a:tcPr/>
                </a:tc>
                <a:tc>
                  <a:txBody>
                    <a:bodyPr/>
                    <a:lstStyle/>
                    <a:p>
                      <a:r>
                        <a:rPr kumimoji="1" lang="ja-JP" altLang="en-US" dirty="0" smtClean="0"/>
                        <a:t>・ＦＡＸの通信サービスを提供</a:t>
                      </a:r>
                      <a:endParaRPr kumimoji="1" lang="en-US" altLang="ja-JP" dirty="0" smtClean="0"/>
                    </a:p>
                    <a:p>
                      <a:r>
                        <a:rPr kumimoji="1" lang="ja-JP" altLang="en-US" dirty="0" smtClean="0"/>
                        <a:t>・会員の管理</a:t>
                      </a:r>
                      <a:endParaRPr kumimoji="1" lang="en-US" altLang="ja-JP" dirty="0" smtClean="0"/>
                    </a:p>
                    <a:p>
                      <a:r>
                        <a:rPr kumimoji="1" lang="ja-JP" altLang="en-US" dirty="0" smtClean="0"/>
                        <a:t>・ＦＡＸの送受信</a:t>
                      </a:r>
                      <a:endParaRPr kumimoji="1" lang="en-US" altLang="ja-JP" dirty="0" smtClean="0"/>
                    </a:p>
                    <a:p>
                      <a:r>
                        <a:rPr kumimoji="1" lang="ja-JP" altLang="en-US" dirty="0" smtClean="0"/>
                        <a:t>・情報の作成、管理</a:t>
                      </a:r>
                      <a:endParaRPr kumimoji="1" lang="en-US" altLang="ja-JP" dirty="0" smtClean="0"/>
                    </a:p>
                    <a:p>
                      <a:r>
                        <a:rPr kumimoji="1" lang="ja-JP" altLang="en-US" dirty="0" smtClean="0"/>
                        <a:t>・ＦＡＸ機器のメンテナンス</a:t>
                      </a:r>
                      <a:endParaRPr kumimoji="1" lang="en-US" altLang="ja-JP" dirty="0" smtClean="0"/>
                    </a:p>
                    <a:p>
                      <a:r>
                        <a:rPr kumimoji="1" lang="ja-JP" altLang="en-US" dirty="0" smtClean="0"/>
                        <a:t>・紙の補充</a:t>
                      </a:r>
                      <a:endParaRPr kumimoji="1" lang="ja-JP" altLang="en-US" dirty="0"/>
                    </a:p>
                  </a:txBody>
                  <a:tcPr/>
                </a:tc>
              </a:tr>
            </a:tbl>
          </a:graphicData>
        </a:graphic>
      </p:graphicFrame>
      <p:sp>
        <p:nvSpPr>
          <p:cNvPr id="5" name="正方形/長方形 4"/>
          <p:cNvSpPr/>
          <p:nvPr/>
        </p:nvSpPr>
        <p:spPr>
          <a:xfrm>
            <a:off x="642938" y="1214438"/>
            <a:ext cx="3571875" cy="357187"/>
          </a:xfrm>
          <a:prstGeom prst="rect">
            <a:avLst/>
          </a:prstGeom>
          <a:solidFill>
            <a:schemeClr val="accent1">
              <a:lumMod val="20000"/>
              <a:lumOff val="8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dirty="0">
                <a:solidFill>
                  <a:schemeClr val="tx1"/>
                </a:solidFill>
              </a:rPr>
              <a:t>ＦＡＸ［いきいき通信」</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p:cNvSpPr>
            <a:spLocks noGrp="1"/>
          </p:cNvSpPr>
          <p:nvPr>
            <p:ph type="title"/>
          </p:nvPr>
        </p:nvSpPr>
        <p:spPr>
          <a:xfrm>
            <a:off x="685800" y="285750"/>
            <a:ext cx="7772400" cy="714375"/>
          </a:xfrm>
        </p:spPr>
        <p:txBody>
          <a:bodyPr rtlCol="0">
            <a:normAutofit fontScale="90000"/>
          </a:bodyPr>
          <a:lstStyle/>
          <a:p>
            <a:pPr eaLnBrk="1" fontAlgn="auto" hangingPunct="1">
              <a:spcAft>
                <a:spcPts val="0"/>
              </a:spcAft>
              <a:defRPr/>
            </a:pPr>
            <a:r>
              <a:rPr lang="ja-JP" altLang="en-US" dirty="0" smtClean="0"/>
              <a:t>⑥メリット</a:t>
            </a:r>
          </a:p>
        </p:txBody>
      </p:sp>
      <p:sp>
        <p:nvSpPr>
          <p:cNvPr id="25602" name="コンテンツ プレースホルダ 2"/>
          <p:cNvSpPr>
            <a:spLocks noGrp="1"/>
          </p:cNvSpPr>
          <p:nvPr>
            <p:ph idx="1"/>
          </p:nvPr>
        </p:nvSpPr>
        <p:spPr>
          <a:xfrm>
            <a:off x="357188" y="1143000"/>
            <a:ext cx="8429625" cy="5143500"/>
          </a:xfrm>
        </p:spPr>
        <p:txBody>
          <a:bodyPr/>
          <a:lstStyle/>
          <a:p>
            <a:pPr eaLnBrk="1" hangingPunct="1"/>
            <a:r>
              <a:rPr lang="ja-JP" altLang="en-US" sz="2800" smtClean="0"/>
              <a:t>お年寄り</a:t>
            </a:r>
            <a:endParaRPr lang="en-US" altLang="ja-JP" sz="2800" smtClean="0"/>
          </a:p>
          <a:p>
            <a:pPr eaLnBrk="1" hangingPunct="1">
              <a:buFontTx/>
              <a:buNone/>
            </a:pPr>
            <a:r>
              <a:rPr lang="ja-JP" altLang="en-US" sz="2400" smtClean="0"/>
              <a:t>　　</a:t>
            </a:r>
            <a:r>
              <a:rPr lang="ja-JP" altLang="en-US" sz="2000" smtClean="0"/>
              <a:t>・　地域とつながる安心感が得られる</a:t>
            </a:r>
            <a:endParaRPr lang="en-US" altLang="ja-JP" sz="2000" smtClean="0"/>
          </a:p>
          <a:p>
            <a:pPr eaLnBrk="1" hangingPunct="1">
              <a:buFontTx/>
              <a:buNone/>
            </a:pPr>
            <a:r>
              <a:rPr lang="ja-JP" altLang="en-US" sz="2000" smtClean="0"/>
              <a:t>　　・　地域の情報を確実に入手できる</a:t>
            </a:r>
            <a:endParaRPr lang="en-US" altLang="ja-JP" sz="2000" smtClean="0"/>
          </a:p>
          <a:p>
            <a:pPr eaLnBrk="1" hangingPunct="1">
              <a:buFontTx/>
              <a:buNone/>
            </a:pPr>
            <a:r>
              <a:rPr lang="ja-JP" altLang="en-US" sz="2000" smtClean="0"/>
              <a:t>　　・　お年寄りの家族への情報提供により</a:t>
            </a:r>
            <a:endParaRPr lang="en-US" altLang="ja-JP" sz="2000" smtClean="0"/>
          </a:p>
          <a:p>
            <a:pPr eaLnBrk="1" hangingPunct="1">
              <a:buFontTx/>
              <a:buNone/>
            </a:pPr>
            <a:r>
              <a:rPr lang="ja-JP" altLang="en-US" sz="2000" smtClean="0"/>
              <a:t>　　　　家族のつながりも得られます</a:t>
            </a:r>
            <a:endParaRPr lang="en-US" altLang="ja-JP" sz="2000" smtClean="0"/>
          </a:p>
          <a:p>
            <a:pPr eaLnBrk="1" hangingPunct="1">
              <a:buFontTx/>
              <a:buNone/>
            </a:pPr>
            <a:endParaRPr lang="en-US" altLang="ja-JP" sz="2000" smtClean="0"/>
          </a:p>
          <a:p>
            <a:pPr eaLnBrk="1" hangingPunct="1">
              <a:buFontTx/>
              <a:buNone/>
            </a:pPr>
            <a:r>
              <a:rPr lang="ja-JP" altLang="en-US" sz="2800" smtClean="0"/>
              <a:t>・サービスの提供者</a:t>
            </a:r>
            <a:endParaRPr lang="en-US" altLang="ja-JP" sz="2800" smtClean="0"/>
          </a:p>
          <a:p>
            <a:pPr eaLnBrk="1" hangingPunct="1">
              <a:buFontTx/>
              <a:buNone/>
            </a:pPr>
            <a:r>
              <a:rPr lang="ja-JP" altLang="en-US" sz="2400" smtClean="0"/>
              <a:t>　</a:t>
            </a:r>
            <a:r>
              <a:rPr lang="ja-JP" altLang="en-US" sz="2000" smtClean="0"/>
              <a:t>　・　確実に情報を伝達できる</a:t>
            </a:r>
            <a:endParaRPr lang="en-US" altLang="ja-JP" sz="2000" smtClean="0"/>
          </a:p>
          <a:p>
            <a:pPr eaLnBrk="1" hangingPunct="1">
              <a:buFontTx/>
              <a:buNone/>
            </a:pPr>
            <a:r>
              <a:rPr lang="ja-JP" altLang="en-US" sz="2000" smtClean="0"/>
              <a:t>　　・　“必ず読むメッセージ”</a:t>
            </a:r>
            <a:endParaRPr lang="en-US" altLang="ja-JP" sz="2000" smtClean="0"/>
          </a:p>
          <a:p>
            <a:pPr eaLnBrk="1" hangingPunct="1">
              <a:buFontTx/>
              <a:buNone/>
            </a:pPr>
            <a:r>
              <a:rPr lang="ja-JP" altLang="en-US" sz="2000" smtClean="0"/>
              <a:t>　　・　お年寄りからのフィードバックをまとめて受けることができる</a:t>
            </a:r>
            <a:endParaRPr lang="en-US" altLang="ja-JP" sz="2000" smtClean="0"/>
          </a:p>
          <a:p>
            <a:pPr eaLnBrk="1" hangingPunct="1">
              <a:buFontTx/>
              <a:buNone/>
            </a:pPr>
            <a:r>
              <a:rPr lang="ja-JP" altLang="en-US" sz="2000" smtClean="0"/>
              <a:t>　　・　情報配信の手間がはぶけない</a:t>
            </a:r>
            <a:endParaRPr lang="en-US" altLang="ja-JP" sz="2000" smtClean="0"/>
          </a:p>
          <a:p>
            <a:pPr eaLnBrk="1" hangingPunct="1">
              <a:buFontTx/>
              <a:buNone/>
            </a:pPr>
            <a:r>
              <a:rPr lang="ja-JP" altLang="en-US" sz="2000" smtClean="0"/>
              <a:t>　　・　アイデア次第で様々なコミュニケーションに応用できる</a:t>
            </a:r>
            <a:endParaRPr lang="en-US" altLang="ja-JP" sz="2000" smtClean="0"/>
          </a:p>
          <a:p>
            <a:pPr eaLnBrk="1" hangingPunct="1">
              <a:buFontTx/>
              <a:buNone/>
            </a:pPr>
            <a:endParaRPr lang="ja-JP" alt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762000" y="381000"/>
            <a:ext cx="7772400" cy="838200"/>
          </a:xfrm>
        </p:spPr>
        <p:txBody>
          <a:bodyPr/>
          <a:lstStyle/>
          <a:p>
            <a:pPr eaLnBrk="1" hangingPunct="1"/>
            <a:r>
              <a:rPr lang="ja-JP" altLang="en-US" smtClean="0"/>
              <a:t>④シナリオ～お元気ＦＡＸ～</a:t>
            </a:r>
          </a:p>
        </p:txBody>
      </p:sp>
      <p:grpSp>
        <p:nvGrpSpPr>
          <p:cNvPr id="26626" name="グループ化 11"/>
          <p:cNvGrpSpPr>
            <a:grpSpLocks/>
          </p:cNvGrpSpPr>
          <p:nvPr/>
        </p:nvGrpSpPr>
        <p:grpSpPr bwMode="auto">
          <a:xfrm>
            <a:off x="2071688" y="1571625"/>
            <a:ext cx="1500187" cy="2857500"/>
            <a:chOff x="3098544" y="1486444"/>
            <a:chExt cx="2438400" cy="5040363"/>
          </a:xfrm>
        </p:grpSpPr>
        <p:sp>
          <p:nvSpPr>
            <p:cNvPr id="26657" name="AutoShape 4"/>
            <p:cNvSpPr>
              <a:spLocks noChangeArrowheads="1"/>
            </p:cNvSpPr>
            <p:nvPr/>
          </p:nvSpPr>
          <p:spPr bwMode="auto">
            <a:xfrm>
              <a:off x="3098544" y="1486444"/>
              <a:ext cx="2438400" cy="5040363"/>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a:p>
            <a:p>
              <a:pPr algn="ctr"/>
              <a:r>
                <a:rPr lang="en-US" altLang="ja-JP" b="1"/>
                <a:t> </a:t>
              </a:r>
            </a:p>
            <a:p>
              <a:pPr algn="ctr"/>
              <a:endParaRPr lang="en-US" altLang="ja-JP" sz="800"/>
            </a:p>
            <a:p>
              <a:pPr algn="ctr"/>
              <a:endParaRPr lang="en-US" altLang="ja-JP" sz="800"/>
            </a:p>
            <a:p>
              <a:pPr algn="ctr"/>
              <a:endParaRPr lang="en-US" altLang="ja-JP" sz="800"/>
            </a:p>
            <a:p>
              <a:pPr algn="ctr"/>
              <a:endParaRPr lang="en-US" altLang="ja-JP" sz="800"/>
            </a:p>
            <a:p>
              <a:pPr algn="ctr"/>
              <a:r>
                <a:rPr lang="ja-JP" altLang="en-US" sz="1200"/>
                <a:t>お年寄りが</a:t>
              </a:r>
            </a:p>
            <a:p>
              <a:pPr algn="ctr"/>
              <a:r>
                <a:rPr lang="ja-JP" altLang="en-US" sz="1200"/>
                <a:t>「いきいき通信」を受信</a:t>
              </a:r>
            </a:p>
            <a:p>
              <a:pPr algn="ctr"/>
              <a:r>
                <a:rPr lang="ja-JP" altLang="en-US" sz="1200"/>
                <a:t>その日の健康状態に</a:t>
              </a:r>
            </a:p>
            <a:p>
              <a:pPr algn="ctr"/>
              <a:r>
                <a:rPr lang="ja-JP" altLang="en-US" sz="1200"/>
                <a:t>チェックする</a:t>
              </a:r>
            </a:p>
            <a:p>
              <a:pPr algn="ctr"/>
              <a:r>
                <a:rPr lang="ja-JP" altLang="en-US" sz="1200"/>
                <a:t>そして事務所に返信</a:t>
              </a:r>
            </a:p>
            <a:p>
              <a:pPr algn="ctr"/>
              <a:endParaRPr lang="ja-JP" altLang="en-US" sz="1200"/>
            </a:p>
            <a:p>
              <a:pPr algn="ctr"/>
              <a:endParaRPr lang="ja-JP" altLang="en-US" sz="800" b="1"/>
            </a:p>
          </p:txBody>
        </p:sp>
        <p:pic>
          <p:nvPicPr>
            <p:cNvPr id="26658" name="Picture 22" descr="C:\Documents and Settings\斉藤和恵\デスクトップ\toeicテスト\health_0171.gif"/>
            <p:cNvPicPr>
              <a:picLocks noChangeAspect="1" noChangeArrowheads="1"/>
            </p:cNvPicPr>
            <p:nvPr/>
          </p:nvPicPr>
          <p:blipFill>
            <a:blip r:embed="rId2"/>
            <a:srcRect/>
            <a:stretch>
              <a:fillRect/>
            </a:stretch>
          </p:blipFill>
          <p:spPr bwMode="auto">
            <a:xfrm>
              <a:off x="3679122" y="2242498"/>
              <a:ext cx="1619250" cy="1943572"/>
            </a:xfrm>
            <a:prstGeom prst="rect">
              <a:avLst/>
            </a:prstGeom>
            <a:noFill/>
            <a:ln w="9525">
              <a:noFill/>
              <a:miter lim="800000"/>
              <a:headEnd/>
              <a:tailEnd/>
            </a:ln>
          </p:spPr>
        </p:pic>
        <p:pic>
          <p:nvPicPr>
            <p:cNvPr id="26659" name="Picture 23" descr="C:\Documents and Settings\斉藤和恵\デスクトップ\toeicテスト\kiki_0103.gif"/>
            <p:cNvPicPr>
              <a:picLocks noChangeAspect="1" noChangeArrowheads="1"/>
            </p:cNvPicPr>
            <p:nvPr/>
          </p:nvPicPr>
          <p:blipFill>
            <a:blip r:embed="rId3"/>
            <a:srcRect/>
            <a:stretch>
              <a:fillRect/>
            </a:stretch>
          </p:blipFill>
          <p:spPr bwMode="auto">
            <a:xfrm>
              <a:off x="3330775" y="2368508"/>
              <a:ext cx="952500" cy="626317"/>
            </a:xfrm>
            <a:prstGeom prst="rect">
              <a:avLst/>
            </a:prstGeom>
            <a:noFill/>
            <a:ln w="9525">
              <a:noFill/>
              <a:miter lim="800000"/>
              <a:headEnd/>
              <a:tailEnd/>
            </a:ln>
          </p:spPr>
        </p:pic>
      </p:grpSp>
      <p:grpSp>
        <p:nvGrpSpPr>
          <p:cNvPr id="26627" name="グループ化 13"/>
          <p:cNvGrpSpPr>
            <a:grpSpLocks/>
          </p:cNvGrpSpPr>
          <p:nvPr/>
        </p:nvGrpSpPr>
        <p:grpSpPr bwMode="auto">
          <a:xfrm>
            <a:off x="3786188" y="1571625"/>
            <a:ext cx="1428750" cy="2857500"/>
            <a:chOff x="6630353" y="1571625"/>
            <a:chExt cx="2438400" cy="4786313"/>
          </a:xfrm>
        </p:grpSpPr>
        <p:sp>
          <p:nvSpPr>
            <p:cNvPr id="26655" name="AutoShape 4"/>
            <p:cNvSpPr>
              <a:spLocks noChangeArrowheads="1"/>
            </p:cNvSpPr>
            <p:nvPr/>
          </p:nvSpPr>
          <p:spPr bwMode="auto">
            <a:xfrm>
              <a:off x="6630353" y="1571625"/>
              <a:ext cx="2438400" cy="4786313"/>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a:p>
            <a:p>
              <a:pPr algn="ctr"/>
              <a:r>
                <a:rPr lang="en-US" altLang="ja-JP" b="1"/>
                <a:t> </a:t>
              </a:r>
            </a:p>
            <a:p>
              <a:pPr algn="ctr"/>
              <a:endParaRPr lang="en-US" altLang="ja-JP" sz="800"/>
            </a:p>
            <a:p>
              <a:pPr algn="ctr"/>
              <a:endParaRPr lang="en-US" altLang="ja-JP" sz="800"/>
            </a:p>
            <a:p>
              <a:pPr algn="ctr"/>
              <a:r>
                <a:rPr lang="ja-JP" altLang="en-US" sz="800"/>
                <a:t>事務所でＦＡＸを受信</a:t>
              </a:r>
            </a:p>
            <a:p>
              <a:pPr algn="ctr"/>
              <a:r>
                <a:rPr lang="ja-JP" altLang="en-US" sz="800"/>
                <a:t>お年寄りの健康状態を</a:t>
              </a:r>
            </a:p>
            <a:p>
              <a:pPr algn="ctr"/>
              <a:r>
                <a:rPr lang="ja-JP" altLang="en-US" sz="800"/>
                <a:t>システムに入力</a:t>
              </a:r>
              <a:endParaRPr lang="en-US" altLang="ja-JP" sz="800"/>
            </a:p>
            <a:p>
              <a:pPr algn="ctr"/>
              <a:r>
                <a:rPr lang="ja-JP" altLang="en-US" sz="800"/>
                <a:t>お年寄りの安否情報を</a:t>
              </a:r>
              <a:endParaRPr lang="en-US" altLang="ja-JP" sz="800"/>
            </a:p>
            <a:p>
              <a:pPr algn="ctr"/>
              <a:r>
                <a:rPr lang="ja-JP" altLang="en-US" sz="800"/>
                <a:t>送信（メール</a:t>
              </a:r>
              <a:r>
                <a:rPr lang="en-US" altLang="ja-JP" sz="800"/>
                <a:t>orFAX)</a:t>
              </a:r>
              <a:endParaRPr lang="ja-JP" altLang="en-US" sz="800"/>
            </a:p>
          </p:txBody>
        </p:sp>
        <p:pic>
          <p:nvPicPr>
            <p:cNvPr id="26656" name="Picture 35" descr="C:\Documents and Settings\斉藤和恵\デスクトップ\toeicテスト\pc42.gif"/>
            <p:cNvPicPr>
              <a:picLocks noChangeAspect="1" noChangeArrowheads="1"/>
            </p:cNvPicPr>
            <p:nvPr/>
          </p:nvPicPr>
          <p:blipFill>
            <a:blip r:embed="rId4"/>
            <a:srcRect/>
            <a:stretch>
              <a:fillRect/>
            </a:stretch>
          </p:blipFill>
          <p:spPr bwMode="auto">
            <a:xfrm>
              <a:off x="6874193" y="2409230"/>
              <a:ext cx="1905000" cy="1905000"/>
            </a:xfrm>
            <a:prstGeom prst="rect">
              <a:avLst/>
            </a:prstGeom>
            <a:noFill/>
            <a:ln w="9525">
              <a:noFill/>
              <a:miter lim="800000"/>
              <a:headEnd/>
              <a:tailEnd/>
            </a:ln>
          </p:spPr>
        </p:pic>
      </p:grpSp>
      <p:grpSp>
        <p:nvGrpSpPr>
          <p:cNvPr id="26628" name="グループ化 43"/>
          <p:cNvGrpSpPr>
            <a:grpSpLocks/>
          </p:cNvGrpSpPr>
          <p:nvPr/>
        </p:nvGrpSpPr>
        <p:grpSpPr bwMode="auto">
          <a:xfrm>
            <a:off x="5500688" y="3214688"/>
            <a:ext cx="1428750" cy="1571625"/>
            <a:chOff x="5614994" y="3571876"/>
            <a:chExt cx="1143008" cy="1428760"/>
          </a:xfrm>
        </p:grpSpPr>
        <p:sp>
          <p:nvSpPr>
            <p:cNvPr id="26653" name="AutoShape 1027"/>
            <p:cNvSpPr>
              <a:spLocks noChangeArrowheads="1"/>
            </p:cNvSpPr>
            <p:nvPr/>
          </p:nvSpPr>
          <p:spPr bwMode="auto">
            <a:xfrm>
              <a:off x="5614994" y="3571876"/>
              <a:ext cx="1143008" cy="1428760"/>
            </a:xfrm>
            <a:prstGeom prst="roundRect">
              <a:avLst>
                <a:gd name="adj" fmla="val 16667"/>
              </a:avLst>
            </a:prstGeom>
            <a:solidFill>
              <a:schemeClr val="bg1"/>
            </a:solidFill>
            <a:ln w="9525">
              <a:solidFill>
                <a:schemeClr val="tx1"/>
              </a:solidFill>
              <a:round/>
              <a:headEnd/>
              <a:tailEnd/>
            </a:ln>
          </p:spPr>
          <p:txBody>
            <a:bodyPr wrap="none" anchor="ctr"/>
            <a:lstStyle/>
            <a:p>
              <a:pPr algn="ctr"/>
              <a:endParaRPr lang="en-US" altLang="ja-JP" sz="1600"/>
            </a:p>
            <a:p>
              <a:pPr algn="ctr"/>
              <a:endParaRPr lang="en-US" altLang="ja-JP" sz="1600"/>
            </a:p>
            <a:p>
              <a:pPr algn="ctr"/>
              <a:endParaRPr lang="en-US" altLang="ja-JP" sz="800"/>
            </a:p>
            <a:p>
              <a:pPr algn="ctr"/>
              <a:endParaRPr lang="en-US" altLang="ja-JP" sz="800"/>
            </a:p>
            <a:p>
              <a:pPr algn="ctr"/>
              <a:endParaRPr lang="en-US" altLang="ja-JP" sz="800"/>
            </a:p>
            <a:p>
              <a:pPr algn="ctr"/>
              <a:endParaRPr lang="en-US" altLang="ja-JP" sz="800"/>
            </a:p>
            <a:p>
              <a:pPr algn="ctr"/>
              <a:endParaRPr lang="en-US" altLang="ja-JP" sz="800"/>
            </a:p>
            <a:p>
              <a:pPr algn="ctr"/>
              <a:r>
                <a:rPr lang="ja-JP" altLang="en-US" sz="800"/>
                <a:t>治会自、民生委員で</a:t>
              </a:r>
              <a:endParaRPr lang="en-US" altLang="ja-JP" sz="800"/>
            </a:p>
            <a:p>
              <a:pPr algn="ctr"/>
              <a:r>
                <a:rPr lang="ja-JP" altLang="en-US" sz="800"/>
                <a:t>お年寄りを見守る</a:t>
              </a:r>
              <a:endParaRPr lang="en-US" altLang="ja-JP" sz="800"/>
            </a:p>
          </p:txBody>
        </p:sp>
        <p:pic>
          <p:nvPicPr>
            <p:cNvPr id="26654" name="Picture 1035" descr="C:\Documents and Settings\斉藤和恵\デスクトップ\toeicテスト\health_0183.gif"/>
            <p:cNvPicPr>
              <a:picLocks noChangeAspect="1" noChangeArrowheads="1"/>
            </p:cNvPicPr>
            <p:nvPr/>
          </p:nvPicPr>
          <p:blipFill>
            <a:blip r:embed="rId5"/>
            <a:srcRect/>
            <a:stretch>
              <a:fillRect/>
            </a:stretch>
          </p:blipFill>
          <p:spPr bwMode="auto">
            <a:xfrm>
              <a:off x="5900745" y="3831650"/>
              <a:ext cx="642943" cy="739384"/>
            </a:xfrm>
            <a:prstGeom prst="rect">
              <a:avLst/>
            </a:prstGeom>
            <a:noFill/>
            <a:ln w="9525">
              <a:noFill/>
              <a:miter lim="800000"/>
              <a:headEnd/>
              <a:tailEnd/>
            </a:ln>
          </p:spPr>
        </p:pic>
      </p:grpSp>
      <p:grpSp>
        <p:nvGrpSpPr>
          <p:cNvPr id="26629" name="グループ化 42"/>
          <p:cNvGrpSpPr>
            <a:grpSpLocks/>
          </p:cNvGrpSpPr>
          <p:nvPr/>
        </p:nvGrpSpPr>
        <p:grpSpPr bwMode="auto">
          <a:xfrm>
            <a:off x="5500688" y="1500188"/>
            <a:ext cx="1428750" cy="1500187"/>
            <a:chOff x="4843464" y="1928802"/>
            <a:chExt cx="1143008" cy="1428760"/>
          </a:xfrm>
        </p:grpSpPr>
        <p:sp>
          <p:nvSpPr>
            <p:cNvPr id="26651" name="AutoShape 1027"/>
            <p:cNvSpPr>
              <a:spLocks noChangeArrowheads="1"/>
            </p:cNvSpPr>
            <p:nvPr/>
          </p:nvSpPr>
          <p:spPr bwMode="auto">
            <a:xfrm>
              <a:off x="4843464" y="1928802"/>
              <a:ext cx="1143008" cy="1428760"/>
            </a:xfrm>
            <a:prstGeom prst="roundRect">
              <a:avLst>
                <a:gd name="adj" fmla="val 16667"/>
              </a:avLst>
            </a:prstGeom>
            <a:solidFill>
              <a:schemeClr val="bg1"/>
            </a:solidFill>
            <a:ln w="9525">
              <a:solidFill>
                <a:schemeClr val="tx1"/>
              </a:solidFill>
              <a:round/>
              <a:headEnd/>
              <a:tailEnd/>
            </a:ln>
          </p:spPr>
          <p:txBody>
            <a:bodyPr wrap="none" anchor="ctr"/>
            <a:lstStyle/>
            <a:p>
              <a:pPr algn="ctr"/>
              <a:endParaRPr lang="en-US" altLang="ja-JP" sz="1600"/>
            </a:p>
            <a:p>
              <a:pPr algn="ctr"/>
              <a:endParaRPr lang="en-US" altLang="ja-JP" sz="1600"/>
            </a:p>
            <a:p>
              <a:pPr algn="ctr"/>
              <a:endParaRPr lang="en-US" altLang="ja-JP" sz="1600"/>
            </a:p>
            <a:p>
              <a:pPr algn="ctr"/>
              <a:endParaRPr lang="en-US" altLang="ja-JP" sz="800"/>
            </a:p>
            <a:p>
              <a:pPr algn="ctr"/>
              <a:endParaRPr lang="en-US" altLang="ja-JP" sz="800"/>
            </a:p>
            <a:p>
              <a:pPr algn="ctr"/>
              <a:endParaRPr lang="en-US" altLang="ja-JP" sz="800"/>
            </a:p>
            <a:p>
              <a:pPr algn="ctr"/>
              <a:endParaRPr lang="en-US" altLang="ja-JP" sz="800"/>
            </a:p>
            <a:p>
              <a:pPr algn="ctr"/>
              <a:r>
                <a:rPr lang="ja-JP" altLang="en-US" sz="800"/>
                <a:t>家族からお年寄りに</a:t>
              </a:r>
            </a:p>
            <a:p>
              <a:pPr algn="ctr"/>
              <a:r>
                <a:rPr lang="ja-JP" altLang="en-US" sz="800"/>
                <a:t>電話などの声かけを行う</a:t>
              </a:r>
            </a:p>
            <a:p>
              <a:pPr algn="ctr"/>
              <a:endParaRPr lang="ja-JP" altLang="en-US" sz="800" b="1"/>
            </a:p>
          </p:txBody>
        </p:sp>
        <p:pic>
          <p:nvPicPr>
            <p:cNvPr id="26652" name="Picture 22" descr="C:\Documents and Settings\斉藤和恵\デスクトップ\toeicテスト\person_0433.gif"/>
            <p:cNvPicPr>
              <a:picLocks noChangeAspect="1" noChangeArrowheads="1"/>
            </p:cNvPicPr>
            <p:nvPr/>
          </p:nvPicPr>
          <p:blipFill>
            <a:blip r:embed="rId6"/>
            <a:srcRect/>
            <a:stretch>
              <a:fillRect/>
            </a:stretch>
          </p:blipFill>
          <p:spPr bwMode="auto">
            <a:xfrm>
              <a:off x="5072066" y="2268983"/>
              <a:ext cx="642936" cy="694218"/>
            </a:xfrm>
            <a:prstGeom prst="rect">
              <a:avLst/>
            </a:prstGeom>
            <a:noFill/>
            <a:ln w="9525">
              <a:noFill/>
              <a:miter lim="800000"/>
              <a:headEnd/>
              <a:tailEnd/>
            </a:ln>
          </p:spPr>
        </p:pic>
      </p:grpSp>
      <p:grpSp>
        <p:nvGrpSpPr>
          <p:cNvPr id="26630" name="グループ化 54"/>
          <p:cNvGrpSpPr>
            <a:grpSpLocks/>
          </p:cNvGrpSpPr>
          <p:nvPr/>
        </p:nvGrpSpPr>
        <p:grpSpPr bwMode="auto">
          <a:xfrm>
            <a:off x="7072313" y="1571625"/>
            <a:ext cx="1725612" cy="2928938"/>
            <a:chOff x="5929313" y="785813"/>
            <a:chExt cx="2732475" cy="4610100"/>
          </a:xfrm>
        </p:grpSpPr>
        <p:sp>
          <p:nvSpPr>
            <p:cNvPr id="26647" name="AutoShape 4"/>
            <p:cNvSpPr>
              <a:spLocks noChangeArrowheads="1"/>
            </p:cNvSpPr>
            <p:nvPr/>
          </p:nvSpPr>
          <p:spPr bwMode="auto">
            <a:xfrm>
              <a:off x="6072188" y="785813"/>
              <a:ext cx="2438400" cy="4610100"/>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a:p>
            <a:p>
              <a:pPr algn="ctr"/>
              <a:r>
                <a:rPr lang="en-US" altLang="ja-JP" b="1"/>
                <a:t> </a:t>
              </a:r>
            </a:p>
            <a:p>
              <a:pPr algn="ctr"/>
              <a:endParaRPr lang="ja-JP" altLang="en-US" b="1"/>
            </a:p>
            <a:p>
              <a:pPr algn="ctr"/>
              <a:endParaRPr lang="ja-JP" altLang="en-US" sz="1600"/>
            </a:p>
            <a:p>
              <a:pPr algn="ctr"/>
              <a:endParaRPr lang="en-US" altLang="ja-JP" sz="800"/>
            </a:p>
            <a:p>
              <a:pPr algn="ctr"/>
              <a:endParaRPr lang="en-US" altLang="ja-JP" sz="800"/>
            </a:p>
            <a:p>
              <a:pPr algn="ctr"/>
              <a:endParaRPr lang="en-US" altLang="ja-JP" sz="800"/>
            </a:p>
            <a:p>
              <a:pPr algn="ctr"/>
              <a:r>
                <a:rPr lang="ja-JP" altLang="en-US" sz="800"/>
                <a:t>お年寄りの安心へ</a:t>
              </a:r>
              <a:endParaRPr lang="ja-JP" altLang="en-US" sz="800" b="1"/>
            </a:p>
          </p:txBody>
        </p:sp>
        <p:grpSp>
          <p:nvGrpSpPr>
            <p:cNvPr id="26648" name="グループ化 14"/>
            <p:cNvGrpSpPr>
              <a:grpSpLocks/>
            </p:cNvGrpSpPr>
            <p:nvPr/>
          </p:nvGrpSpPr>
          <p:grpSpPr bwMode="auto">
            <a:xfrm>
              <a:off x="5929313" y="2022670"/>
              <a:ext cx="2732475" cy="2190750"/>
              <a:chOff x="5929313" y="2022670"/>
              <a:chExt cx="2732475" cy="2190750"/>
            </a:xfrm>
          </p:grpSpPr>
          <p:pic>
            <p:nvPicPr>
              <p:cNvPr id="26649" name="Picture 23" descr="C:\Documents and Settings\斉藤和恵\デスクトップ\toeicテスト\health_0150.gif"/>
              <p:cNvPicPr>
                <a:picLocks noChangeAspect="1" noChangeArrowheads="1"/>
              </p:cNvPicPr>
              <p:nvPr/>
            </p:nvPicPr>
            <p:blipFill>
              <a:blip r:embed="rId7"/>
              <a:srcRect/>
              <a:stretch>
                <a:fillRect/>
              </a:stretch>
            </p:blipFill>
            <p:spPr bwMode="auto">
              <a:xfrm>
                <a:off x="5929313" y="2022670"/>
                <a:ext cx="1905001" cy="2190750"/>
              </a:xfrm>
              <a:prstGeom prst="rect">
                <a:avLst/>
              </a:prstGeom>
              <a:noFill/>
              <a:ln w="9525">
                <a:noFill/>
                <a:miter lim="800000"/>
                <a:headEnd/>
                <a:tailEnd/>
              </a:ln>
            </p:spPr>
          </p:pic>
          <p:pic>
            <p:nvPicPr>
              <p:cNvPr id="26650" name="Picture 24" descr="C:\Documents and Settings\斉藤和恵\デスクトップ\toeicテスト\health_0151.gif"/>
              <p:cNvPicPr>
                <a:picLocks noChangeAspect="1" noChangeArrowheads="1"/>
              </p:cNvPicPr>
              <p:nvPr/>
            </p:nvPicPr>
            <p:blipFill>
              <a:blip r:embed="rId8"/>
              <a:srcRect/>
              <a:stretch>
                <a:fillRect/>
              </a:stretch>
            </p:blipFill>
            <p:spPr bwMode="auto">
              <a:xfrm>
                <a:off x="6947288" y="2135111"/>
                <a:ext cx="1714500" cy="1971675"/>
              </a:xfrm>
              <a:prstGeom prst="rect">
                <a:avLst/>
              </a:prstGeom>
              <a:noFill/>
              <a:ln w="9525">
                <a:noFill/>
                <a:miter lim="800000"/>
                <a:headEnd/>
                <a:tailEnd/>
              </a:ln>
            </p:spPr>
          </p:pic>
        </p:grpSp>
      </p:grpSp>
      <p:sp>
        <p:nvSpPr>
          <p:cNvPr id="25" name="Rectangle 1029"/>
          <p:cNvSpPr>
            <a:spLocks noChangeArrowheads="1"/>
          </p:cNvSpPr>
          <p:nvPr/>
        </p:nvSpPr>
        <p:spPr bwMode="auto">
          <a:xfrm>
            <a:off x="142875" y="5072063"/>
            <a:ext cx="8858250" cy="1285875"/>
          </a:xfrm>
          <a:prstGeom prst="rect">
            <a:avLst/>
          </a:prstGeom>
          <a:solidFill>
            <a:srgbClr val="FFE79B"/>
          </a:solidFill>
          <a:ln w="28575">
            <a:solidFill>
              <a:schemeClr val="accent6"/>
            </a:solidFill>
            <a:miter lim="800000"/>
            <a:headEnd/>
            <a:tailEnd/>
          </a:ln>
        </p:spPr>
        <p:txBody>
          <a:bodyPr wrap="none" anchor="ctr"/>
          <a:lstStyle/>
          <a:p>
            <a:pPr algn="ctr">
              <a:defRPr/>
            </a:pPr>
            <a:r>
              <a:rPr lang="ja-JP" altLang="en-US" sz="2000" dirty="0"/>
              <a:t>ＦＡＸ通信で安否確認を行い、お年寄りの健康状態などを把握します。その情報は</a:t>
            </a:r>
          </a:p>
          <a:p>
            <a:pPr algn="ctr">
              <a:defRPr/>
            </a:pPr>
            <a:r>
              <a:rPr lang="ja-JP" altLang="en-US" sz="2000" dirty="0"/>
              <a:t>自治体にも送信し、地域でお年寄りを見守るシステム作りを進めます。</a:t>
            </a:r>
          </a:p>
          <a:p>
            <a:pPr algn="ctr">
              <a:defRPr/>
            </a:pPr>
            <a:r>
              <a:rPr lang="ja-JP" altLang="en-US" sz="2000" dirty="0"/>
              <a:t>＊</a:t>
            </a:r>
            <a:r>
              <a:rPr lang="ja-JP" altLang="en-US" sz="2000" b="1" dirty="0">
                <a:solidFill>
                  <a:srgbClr val="FF0000"/>
                </a:solidFill>
              </a:rPr>
              <a:t>定期的にコミュニケーションをとることで必ずＦＡＸに目を通す習慣がつきます</a:t>
            </a:r>
          </a:p>
        </p:txBody>
      </p:sp>
      <p:grpSp>
        <p:nvGrpSpPr>
          <p:cNvPr id="26632" name="グループ化 26"/>
          <p:cNvGrpSpPr>
            <a:grpSpLocks/>
          </p:cNvGrpSpPr>
          <p:nvPr/>
        </p:nvGrpSpPr>
        <p:grpSpPr bwMode="auto">
          <a:xfrm>
            <a:off x="285750" y="1571625"/>
            <a:ext cx="1571625" cy="2857500"/>
            <a:chOff x="285720" y="1571612"/>
            <a:chExt cx="1571636" cy="2857520"/>
          </a:xfrm>
        </p:grpSpPr>
        <p:sp>
          <p:nvSpPr>
            <p:cNvPr id="26645" name="AutoShape 4"/>
            <p:cNvSpPr>
              <a:spLocks noChangeArrowheads="1"/>
            </p:cNvSpPr>
            <p:nvPr/>
          </p:nvSpPr>
          <p:spPr bwMode="auto">
            <a:xfrm>
              <a:off x="285720" y="1571612"/>
              <a:ext cx="1571636" cy="2857520"/>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sz="800"/>
            </a:p>
            <a:p>
              <a:pPr algn="ctr"/>
              <a:endParaRPr lang="en-US" altLang="ja-JP" sz="800"/>
            </a:p>
            <a:p>
              <a:pPr algn="ctr"/>
              <a:endParaRPr lang="en-US" altLang="ja-JP" sz="800"/>
            </a:p>
            <a:p>
              <a:pPr algn="ctr"/>
              <a:endParaRPr lang="en-US" altLang="ja-JP" sz="800"/>
            </a:p>
            <a:p>
              <a:pPr algn="ctr"/>
              <a:endParaRPr lang="en-US" altLang="ja-JP" sz="800"/>
            </a:p>
            <a:p>
              <a:pPr algn="ctr"/>
              <a:endParaRPr lang="en-US" altLang="ja-JP" sz="800"/>
            </a:p>
            <a:p>
              <a:pPr algn="ctr"/>
              <a:endParaRPr lang="en-US" altLang="ja-JP" sz="800"/>
            </a:p>
            <a:p>
              <a:pPr algn="ctr"/>
              <a:endParaRPr lang="en-US" altLang="ja-JP" sz="800"/>
            </a:p>
            <a:p>
              <a:pPr algn="ctr"/>
              <a:endParaRPr lang="en-US" altLang="ja-JP" sz="800"/>
            </a:p>
            <a:p>
              <a:pPr algn="ctr"/>
              <a:endParaRPr lang="en-US" altLang="ja-JP" sz="800"/>
            </a:p>
            <a:p>
              <a:pPr algn="ctr"/>
              <a:r>
                <a:rPr lang="ja-JP" altLang="en-US" sz="1200"/>
                <a:t>メッセージ入りＦＡＸ通信</a:t>
              </a:r>
            </a:p>
            <a:p>
              <a:pPr algn="ctr"/>
              <a:r>
                <a:rPr lang="ja-JP" altLang="en-US" sz="1200"/>
                <a:t>「いきいき通信」を送信</a:t>
              </a:r>
            </a:p>
            <a:p>
              <a:pPr algn="ctr"/>
              <a:endParaRPr lang="ja-JP" altLang="en-US" sz="1200"/>
            </a:p>
            <a:p>
              <a:pPr algn="ctr"/>
              <a:endParaRPr lang="ja-JP" altLang="en-US" sz="800" b="1"/>
            </a:p>
          </p:txBody>
        </p:sp>
        <p:sp>
          <p:nvSpPr>
            <p:cNvPr id="26" name="正方形/長方形 25"/>
            <p:cNvSpPr/>
            <p:nvPr/>
          </p:nvSpPr>
          <p:spPr>
            <a:xfrm>
              <a:off x="642911" y="1714488"/>
              <a:ext cx="928693" cy="21431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dirty="0">
                  <a:solidFill>
                    <a:schemeClr val="tx1"/>
                  </a:solidFill>
                </a:rPr>
                <a:t>【</a:t>
              </a:r>
              <a:r>
                <a:rPr lang="ja-JP" altLang="en-US" sz="800" b="1" dirty="0">
                  <a:solidFill>
                    <a:schemeClr val="tx1"/>
                  </a:solidFill>
                </a:rPr>
                <a:t>事務局</a:t>
              </a:r>
              <a:r>
                <a:rPr lang="en-US" altLang="ja-JP" sz="800" b="1" dirty="0">
                  <a:solidFill>
                    <a:schemeClr val="tx1"/>
                  </a:solidFill>
                </a:rPr>
                <a:t>】</a:t>
              </a:r>
              <a:endParaRPr lang="ja-JP" altLang="en-US" sz="800" b="1" dirty="0">
                <a:solidFill>
                  <a:schemeClr val="tx1"/>
                </a:solidFill>
              </a:endParaRPr>
            </a:p>
          </p:txBody>
        </p:sp>
      </p:grpSp>
      <p:sp>
        <p:nvSpPr>
          <p:cNvPr id="28" name="正方形/長方形 27"/>
          <p:cNvSpPr/>
          <p:nvPr/>
        </p:nvSpPr>
        <p:spPr>
          <a:xfrm>
            <a:off x="2428875" y="1714500"/>
            <a:ext cx="714375" cy="2143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dirty="0">
                <a:solidFill>
                  <a:schemeClr val="tx1"/>
                </a:solidFill>
              </a:rPr>
              <a:t>【</a:t>
            </a:r>
            <a:r>
              <a:rPr lang="ja-JP" altLang="en-US" sz="800" b="1" dirty="0">
                <a:solidFill>
                  <a:schemeClr val="tx1"/>
                </a:solidFill>
              </a:rPr>
              <a:t>お年寄り</a:t>
            </a:r>
            <a:r>
              <a:rPr lang="en-US" altLang="ja-JP" sz="800" b="1" dirty="0">
                <a:solidFill>
                  <a:schemeClr val="tx1"/>
                </a:solidFill>
              </a:rPr>
              <a:t>】</a:t>
            </a:r>
            <a:endParaRPr lang="ja-JP" altLang="en-US" sz="800" b="1" dirty="0">
              <a:solidFill>
                <a:schemeClr val="tx1"/>
              </a:solidFill>
            </a:endParaRPr>
          </a:p>
        </p:txBody>
      </p:sp>
      <p:sp>
        <p:nvSpPr>
          <p:cNvPr id="29" name="正方形/長方形 28"/>
          <p:cNvSpPr/>
          <p:nvPr/>
        </p:nvSpPr>
        <p:spPr>
          <a:xfrm>
            <a:off x="7500938" y="1928813"/>
            <a:ext cx="928687" cy="214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dirty="0">
                <a:solidFill>
                  <a:schemeClr val="tx1"/>
                </a:solidFill>
              </a:rPr>
              <a:t>【</a:t>
            </a:r>
            <a:r>
              <a:rPr lang="ja-JP" altLang="en-US" sz="800" b="1" dirty="0">
                <a:solidFill>
                  <a:schemeClr val="tx1"/>
                </a:solidFill>
              </a:rPr>
              <a:t>お年寄り</a:t>
            </a:r>
            <a:r>
              <a:rPr lang="en-US" altLang="ja-JP" sz="800" b="1" dirty="0">
                <a:solidFill>
                  <a:schemeClr val="tx1"/>
                </a:solidFill>
              </a:rPr>
              <a:t>】</a:t>
            </a:r>
            <a:endParaRPr lang="ja-JP" altLang="en-US" sz="800" b="1" dirty="0">
              <a:solidFill>
                <a:schemeClr val="tx1"/>
              </a:solidFill>
            </a:endParaRPr>
          </a:p>
        </p:txBody>
      </p:sp>
      <p:sp>
        <p:nvSpPr>
          <p:cNvPr id="30" name="正方形/長方形 29"/>
          <p:cNvSpPr/>
          <p:nvPr/>
        </p:nvSpPr>
        <p:spPr>
          <a:xfrm>
            <a:off x="5643563" y="3286125"/>
            <a:ext cx="1071562" cy="14287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dirty="0">
                <a:solidFill>
                  <a:schemeClr val="tx1"/>
                </a:solidFill>
              </a:rPr>
              <a:t>【</a:t>
            </a:r>
            <a:r>
              <a:rPr lang="ja-JP" altLang="en-US" sz="800" b="1" dirty="0">
                <a:solidFill>
                  <a:schemeClr val="tx1"/>
                </a:solidFill>
              </a:rPr>
              <a:t>自治会・民生委員</a:t>
            </a:r>
            <a:r>
              <a:rPr lang="en-US" altLang="ja-JP" sz="800" b="1" dirty="0">
                <a:solidFill>
                  <a:schemeClr val="tx1"/>
                </a:solidFill>
              </a:rPr>
              <a:t>】</a:t>
            </a:r>
            <a:endParaRPr lang="ja-JP" altLang="en-US" sz="800" b="1" dirty="0">
              <a:solidFill>
                <a:schemeClr val="tx1"/>
              </a:solidFill>
            </a:endParaRPr>
          </a:p>
        </p:txBody>
      </p:sp>
      <p:sp>
        <p:nvSpPr>
          <p:cNvPr id="31" name="正方形/長方形 30"/>
          <p:cNvSpPr/>
          <p:nvPr/>
        </p:nvSpPr>
        <p:spPr>
          <a:xfrm>
            <a:off x="5715000" y="1571625"/>
            <a:ext cx="928688" cy="2143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dirty="0">
                <a:solidFill>
                  <a:schemeClr val="tx1"/>
                </a:solidFill>
              </a:rPr>
              <a:t>【</a:t>
            </a:r>
            <a:r>
              <a:rPr lang="ja-JP" altLang="en-US" sz="800" b="1" dirty="0">
                <a:solidFill>
                  <a:schemeClr val="tx1"/>
                </a:solidFill>
              </a:rPr>
              <a:t>家族</a:t>
            </a:r>
            <a:r>
              <a:rPr lang="en-US" altLang="ja-JP" sz="800" b="1" dirty="0">
                <a:solidFill>
                  <a:schemeClr val="tx1"/>
                </a:solidFill>
              </a:rPr>
              <a:t>】</a:t>
            </a:r>
            <a:endParaRPr lang="ja-JP" altLang="en-US" sz="800" b="1" dirty="0">
              <a:solidFill>
                <a:schemeClr val="tx1"/>
              </a:solidFill>
            </a:endParaRPr>
          </a:p>
        </p:txBody>
      </p:sp>
      <p:sp>
        <p:nvSpPr>
          <p:cNvPr id="32" name="正方形/長方形 31"/>
          <p:cNvSpPr/>
          <p:nvPr/>
        </p:nvSpPr>
        <p:spPr>
          <a:xfrm>
            <a:off x="4071938" y="1714500"/>
            <a:ext cx="928687" cy="2143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dirty="0">
                <a:solidFill>
                  <a:schemeClr val="tx1"/>
                </a:solidFill>
              </a:rPr>
              <a:t>【</a:t>
            </a:r>
            <a:r>
              <a:rPr lang="ja-JP" altLang="en-US" sz="800" b="1" dirty="0">
                <a:solidFill>
                  <a:schemeClr val="tx1"/>
                </a:solidFill>
              </a:rPr>
              <a:t>事務局</a:t>
            </a:r>
            <a:r>
              <a:rPr lang="en-US" altLang="ja-JP" sz="800" b="1" dirty="0">
                <a:solidFill>
                  <a:schemeClr val="tx1"/>
                </a:solidFill>
              </a:rPr>
              <a:t>】</a:t>
            </a:r>
            <a:endParaRPr lang="ja-JP" altLang="en-US" sz="800" b="1" dirty="0">
              <a:solidFill>
                <a:schemeClr val="tx1"/>
              </a:solidFill>
            </a:endParaRPr>
          </a:p>
        </p:txBody>
      </p:sp>
      <p:pic>
        <p:nvPicPr>
          <p:cNvPr id="26638" name="Picture 35" descr="C:\Documents and Settings\斉藤和恵\デスクトップ\toeicテスト\pc42.gif"/>
          <p:cNvPicPr>
            <a:picLocks noChangeAspect="1" noChangeArrowheads="1"/>
          </p:cNvPicPr>
          <p:nvPr/>
        </p:nvPicPr>
        <p:blipFill>
          <a:blip r:embed="rId4"/>
          <a:srcRect/>
          <a:stretch>
            <a:fillRect/>
          </a:stretch>
        </p:blipFill>
        <p:spPr bwMode="auto">
          <a:xfrm>
            <a:off x="500063" y="2071688"/>
            <a:ext cx="1071562" cy="1092200"/>
          </a:xfrm>
          <a:prstGeom prst="rect">
            <a:avLst/>
          </a:prstGeom>
          <a:noFill/>
          <a:ln w="9525">
            <a:noFill/>
            <a:miter lim="800000"/>
            <a:headEnd/>
            <a:tailEnd/>
          </a:ln>
        </p:spPr>
      </p:pic>
      <p:sp>
        <p:nvSpPr>
          <p:cNvPr id="33" name="右矢印 32"/>
          <p:cNvSpPr/>
          <p:nvPr/>
        </p:nvSpPr>
        <p:spPr>
          <a:xfrm>
            <a:off x="6929438" y="3571875"/>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 name="右矢印 33"/>
          <p:cNvSpPr/>
          <p:nvPr/>
        </p:nvSpPr>
        <p:spPr>
          <a:xfrm>
            <a:off x="6929438" y="2071688"/>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 name="右矢印 34"/>
          <p:cNvSpPr/>
          <p:nvPr/>
        </p:nvSpPr>
        <p:spPr>
          <a:xfrm>
            <a:off x="1857375" y="2786063"/>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6" name="右矢印 35"/>
          <p:cNvSpPr/>
          <p:nvPr/>
        </p:nvSpPr>
        <p:spPr>
          <a:xfrm>
            <a:off x="3571875" y="2786063"/>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 name="右矢印 36"/>
          <p:cNvSpPr/>
          <p:nvPr/>
        </p:nvSpPr>
        <p:spPr>
          <a:xfrm>
            <a:off x="5214938" y="3571875"/>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 name="右矢印 37"/>
          <p:cNvSpPr/>
          <p:nvPr/>
        </p:nvSpPr>
        <p:spPr>
          <a:xfrm>
            <a:off x="5214938" y="2071688"/>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2"/>
          <p:cNvSpPr>
            <a:spLocks noGrp="1" noChangeArrowheads="1"/>
          </p:cNvSpPr>
          <p:nvPr>
            <p:ph type="title"/>
          </p:nvPr>
        </p:nvSpPr>
        <p:spPr>
          <a:xfrm>
            <a:off x="714375" y="285750"/>
            <a:ext cx="7772400" cy="1066800"/>
          </a:xfrm>
        </p:spPr>
        <p:txBody>
          <a:bodyPr/>
          <a:lstStyle/>
          <a:p>
            <a:pPr eaLnBrk="1" hangingPunct="1"/>
            <a:r>
              <a:rPr lang="ja-JP" altLang="en-US" smtClean="0"/>
              <a:t>④シナリオ～地域イベント～</a:t>
            </a:r>
          </a:p>
        </p:txBody>
      </p:sp>
      <p:grpSp>
        <p:nvGrpSpPr>
          <p:cNvPr id="27650" name="グループ化 24"/>
          <p:cNvGrpSpPr>
            <a:grpSpLocks/>
          </p:cNvGrpSpPr>
          <p:nvPr/>
        </p:nvGrpSpPr>
        <p:grpSpPr bwMode="auto">
          <a:xfrm>
            <a:off x="214313" y="2214563"/>
            <a:ext cx="1285875" cy="3143250"/>
            <a:chOff x="214313" y="1643063"/>
            <a:chExt cx="1285875" cy="3143250"/>
          </a:xfrm>
        </p:grpSpPr>
        <p:sp>
          <p:nvSpPr>
            <p:cNvPr id="27685" name="AutoShape 4"/>
            <p:cNvSpPr>
              <a:spLocks noChangeArrowheads="1"/>
            </p:cNvSpPr>
            <p:nvPr/>
          </p:nvSpPr>
          <p:spPr bwMode="auto">
            <a:xfrm>
              <a:off x="214313" y="1643063"/>
              <a:ext cx="1285875" cy="3143250"/>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a:p>
            <a:p>
              <a:pPr algn="ctr"/>
              <a:r>
                <a:rPr lang="en-US" altLang="ja-JP" b="1"/>
                <a:t> </a:t>
              </a:r>
            </a:p>
            <a:p>
              <a:pPr algn="ctr"/>
              <a:endParaRPr lang="en-US" altLang="ja-JP" b="1"/>
            </a:p>
            <a:p>
              <a:pPr algn="ctr"/>
              <a:endParaRPr lang="en-US" altLang="ja-JP" sz="1600"/>
            </a:p>
            <a:p>
              <a:pPr algn="ctr"/>
              <a:endParaRPr lang="en-US" altLang="ja-JP" sz="800"/>
            </a:p>
            <a:p>
              <a:pPr algn="ctr"/>
              <a:r>
                <a:rPr lang="ja-JP" altLang="en-US" sz="800"/>
                <a:t>自治会がイベント情報を</a:t>
              </a:r>
            </a:p>
            <a:p>
              <a:pPr algn="ctr"/>
              <a:r>
                <a:rPr lang="ja-JP" altLang="en-US" sz="800"/>
                <a:t>事務所に送信</a:t>
              </a:r>
            </a:p>
            <a:p>
              <a:pPr algn="ctr"/>
              <a:endParaRPr lang="ja-JP" altLang="en-US" sz="800" b="1"/>
            </a:p>
          </p:txBody>
        </p:sp>
        <p:sp>
          <p:nvSpPr>
            <p:cNvPr id="29" name="正方形/長方形 28"/>
            <p:cNvSpPr>
              <a:spLocks noChangeArrowheads="1"/>
            </p:cNvSpPr>
            <p:nvPr/>
          </p:nvSpPr>
          <p:spPr bwMode="auto">
            <a:xfrm>
              <a:off x="357188" y="1857375"/>
              <a:ext cx="1000125" cy="357188"/>
            </a:xfrm>
            <a:prstGeom prst="rect">
              <a:avLst/>
            </a:prstGeom>
            <a:solidFill>
              <a:schemeClr val="bg1"/>
            </a:solidFill>
            <a:ln w="12700" algn="ctr">
              <a:solidFill>
                <a:schemeClr val="bg1"/>
              </a:solidFill>
              <a:miter lim="800000"/>
              <a:headEnd/>
              <a:tailEnd/>
            </a:ln>
          </p:spPr>
          <p:txBody>
            <a:bodyPr anchor="ctr"/>
            <a:lstStyle/>
            <a:p>
              <a:pPr algn="ctr">
                <a:defRPr/>
              </a:pPr>
              <a:r>
                <a:rPr lang="en-US" altLang="ja-JP" sz="800" b="1" dirty="0">
                  <a:latin typeface="+mn-lt"/>
                  <a:ea typeface="+mn-ea"/>
                </a:rPr>
                <a:t>【</a:t>
              </a:r>
              <a:r>
                <a:rPr lang="ja-JP" altLang="en-US" sz="800" b="1" dirty="0">
                  <a:latin typeface="+mn-lt"/>
                  <a:ea typeface="+mn-ea"/>
                </a:rPr>
                <a:t>自治会</a:t>
              </a:r>
              <a:r>
                <a:rPr lang="en-US" altLang="ja-JP" sz="800" b="1" dirty="0">
                  <a:latin typeface="+mn-lt"/>
                  <a:ea typeface="+mn-ea"/>
                </a:rPr>
                <a:t>】</a:t>
              </a:r>
              <a:endParaRPr lang="ja-JP" altLang="en-US" sz="800" b="1" dirty="0">
                <a:solidFill>
                  <a:schemeClr val="lt1"/>
                </a:solidFill>
                <a:latin typeface="+mn-lt"/>
                <a:ea typeface="+mn-ea"/>
              </a:endParaRPr>
            </a:p>
          </p:txBody>
        </p:sp>
      </p:grpSp>
      <p:grpSp>
        <p:nvGrpSpPr>
          <p:cNvPr id="27651" name="グループ化 26"/>
          <p:cNvGrpSpPr>
            <a:grpSpLocks/>
          </p:cNvGrpSpPr>
          <p:nvPr/>
        </p:nvGrpSpPr>
        <p:grpSpPr bwMode="auto">
          <a:xfrm>
            <a:off x="1714500" y="2214563"/>
            <a:ext cx="1214438" cy="3143250"/>
            <a:chOff x="1714500" y="1643063"/>
            <a:chExt cx="1214438" cy="3143250"/>
          </a:xfrm>
        </p:grpSpPr>
        <p:sp>
          <p:nvSpPr>
            <p:cNvPr id="27681" name="AutoShape 4"/>
            <p:cNvSpPr>
              <a:spLocks noChangeArrowheads="1"/>
            </p:cNvSpPr>
            <p:nvPr/>
          </p:nvSpPr>
          <p:spPr bwMode="auto">
            <a:xfrm>
              <a:off x="1714500" y="1643063"/>
              <a:ext cx="1214438" cy="3143250"/>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a:p>
            <a:p>
              <a:pPr algn="ctr"/>
              <a:r>
                <a:rPr lang="en-US" altLang="ja-JP" b="1"/>
                <a:t> </a:t>
              </a:r>
            </a:p>
            <a:p>
              <a:pPr algn="ctr"/>
              <a:endParaRPr lang="en-US" altLang="ja-JP" b="1"/>
            </a:p>
            <a:p>
              <a:pPr algn="ctr"/>
              <a:endParaRPr lang="en-US" altLang="ja-JP" sz="800"/>
            </a:p>
            <a:p>
              <a:pPr algn="ctr"/>
              <a:endParaRPr lang="en-US" altLang="ja-JP" sz="800"/>
            </a:p>
            <a:p>
              <a:pPr algn="ctr"/>
              <a:endParaRPr lang="en-US" altLang="ja-JP" sz="800"/>
            </a:p>
            <a:p>
              <a:pPr algn="ctr"/>
              <a:r>
                <a:rPr lang="ja-JP" altLang="en-US" sz="800"/>
                <a:t>イベント通信を作成</a:t>
              </a:r>
            </a:p>
            <a:p>
              <a:pPr algn="ctr"/>
              <a:r>
                <a:rPr lang="ja-JP" altLang="en-US" sz="800"/>
                <a:t>お年寄りに送信</a:t>
              </a:r>
            </a:p>
            <a:p>
              <a:pPr algn="ctr"/>
              <a:r>
                <a:rPr lang="ja-JP" altLang="en-US" sz="800"/>
                <a:t>－・－・－・－・－・－・－</a:t>
              </a:r>
            </a:p>
            <a:p>
              <a:pPr algn="ctr"/>
              <a:r>
                <a:rPr lang="ja-JP" altLang="en-US" sz="800"/>
                <a:t>原則週３回「お元気ＦＡＸ」</a:t>
              </a:r>
            </a:p>
            <a:p>
              <a:pPr algn="ctr"/>
              <a:r>
                <a:rPr lang="ja-JP" altLang="en-US" sz="800"/>
                <a:t>と同時に送信</a:t>
              </a:r>
            </a:p>
            <a:p>
              <a:pPr algn="ctr"/>
              <a:r>
                <a:rPr lang="ja-JP" altLang="en-US" sz="800"/>
                <a:t>　</a:t>
              </a:r>
              <a:endParaRPr lang="ja-JP" altLang="en-US" sz="800" b="1"/>
            </a:p>
          </p:txBody>
        </p:sp>
        <p:grpSp>
          <p:nvGrpSpPr>
            <p:cNvPr id="27682" name="グループ化 25"/>
            <p:cNvGrpSpPr>
              <a:grpSpLocks/>
            </p:cNvGrpSpPr>
            <p:nvPr/>
          </p:nvGrpSpPr>
          <p:grpSpPr bwMode="auto">
            <a:xfrm>
              <a:off x="1785938" y="1857375"/>
              <a:ext cx="1071562" cy="1663700"/>
              <a:chOff x="1785938" y="1857375"/>
              <a:chExt cx="1071562" cy="1663700"/>
            </a:xfrm>
          </p:grpSpPr>
          <p:pic>
            <p:nvPicPr>
              <p:cNvPr id="27683" name="Picture 35" descr="C:\Documents and Settings\斉藤和恵\デスクトップ\toeicテスト\pc42.gif"/>
              <p:cNvPicPr>
                <a:picLocks noChangeAspect="1" noChangeArrowheads="1"/>
              </p:cNvPicPr>
              <p:nvPr/>
            </p:nvPicPr>
            <p:blipFill>
              <a:blip r:embed="rId2"/>
              <a:srcRect/>
              <a:stretch>
                <a:fillRect/>
              </a:stretch>
            </p:blipFill>
            <p:spPr bwMode="auto">
              <a:xfrm>
                <a:off x="1785938" y="2428875"/>
                <a:ext cx="1071562" cy="1092200"/>
              </a:xfrm>
              <a:prstGeom prst="rect">
                <a:avLst/>
              </a:prstGeom>
              <a:noFill/>
              <a:ln w="9525">
                <a:noFill/>
                <a:miter lim="800000"/>
                <a:headEnd/>
                <a:tailEnd/>
              </a:ln>
            </p:spPr>
          </p:pic>
          <p:sp>
            <p:nvSpPr>
              <p:cNvPr id="30" name="正方形/長方形 29"/>
              <p:cNvSpPr/>
              <p:nvPr/>
            </p:nvSpPr>
            <p:spPr>
              <a:xfrm>
                <a:off x="1857375" y="1857375"/>
                <a:ext cx="1000125" cy="3571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dirty="0">
                    <a:solidFill>
                      <a:schemeClr val="tx1"/>
                    </a:solidFill>
                  </a:rPr>
                  <a:t>【</a:t>
                </a:r>
                <a:r>
                  <a:rPr lang="ja-JP" altLang="en-US" sz="800" b="1" dirty="0">
                    <a:solidFill>
                      <a:schemeClr val="tx1"/>
                    </a:solidFill>
                  </a:rPr>
                  <a:t>事務局</a:t>
                </a:r>
                <a:r>
                  <a:rPr lang="en-US" altLang="ja-JP" sz="800" b="1" dirty="0">
                    <a:solidFill>
                      <a:schemeClr val="tx1"/>
                    </a:solidFill>
                  </a:rPr>
                  <a:t>】</a:t>
                </a:r>
                <a:endParaRPr lang="ja-JP" altLang="en-US" sz="800" b="1" dirty="0"/>
              </a:p>
            </p:txBody>
          </p:sp>
        </p:grpSp>
      </p:grpSp>
      <p:grpSp>
        <p:nvGrpSpPr>
          <p:cNvPr id="27652" name="グループ化 34"/>
          <p:cNvGrpSpPr>
            <a:grpSpLocks/>
          </p:cNvGrpSpPr>
          <p:nvPr/>
        </p:nvGrpSpPr>
        <p:grpSpPr bwMode="auto">
          <a:xfrm>
            <a:off x="3143250" y="2214563"/>
            <a:ext cx="1285875" cy="3143250"/>
            <a:chOff x="3143250" y="1643063"/>
            <a:chExt cx="1285875" cy="3143250"/>
          </a:xfrm>
        </p:grpSpPr>
        <p:grpSp>
          <p:nvGrpSpPr>
            <p:cNvPr id="27676" name="グループ化 11"/>
            <p:cNvGrpSpPr>
              <a:grpSpLocks/>
            </p:cNvGrpSpPr>
            <p:nvPr/>
          </p:nvGrpSpPr>
          <p:grpSpPr bwMode="auto">
            <a:xfrm>
              <a:off x="3143250" y="1643063"/>
              <a:ext cx="1285875" cy="3143250"/>
              <a:chOff x="2944859" y="1680634"/>
              <a:chExt cx="2438400" cy="4905375"/>
            </a:xfrm>
          </p:grpSpPr>
          <p:sp>
            <p:nvSpPr>
              <p:cNvPr id="27678" name="AutoShape 4"/>
              <p:cNvSpPr>
                <a:spLocks noChangeArrowheads="1"/>
              </p:cNvSpPr>
              <p:nvPr/>
            </p:nvSpPr>
            <p:spPr bwMode="auto">
              <a:xfrm>
                <a:off x="2944859" y="1680634"/>
                <a:ext cx="2438400" cy="4905375"/>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a:p>
              <a:p>
                <a:pPr algn="ctr"/>
                <a:r>
                  <a:rPr lang="en-US" altLang="ja-JP" b="1"/>
                  <a:t> </a:t>
                </a:r>
              </a:p>
              <a:p>
                <a:pPr algn="ctr"/>
                <a:endParaRPr lang="ja-JP" altLang="en-US" b="1"/>
              </a:p>
              <a:p>
                <a:pPr algn="ctr"/>
                <a:endParaRPr lang="ja-JP" altLang="en-US" sz="1600"/>
              </a:p>
              <a:p>
                <a:pPr algn="ctr"/>
                <a:r>
                  <a:rPr lang="ja-JP" altLang="en-US" sz="800"/>
                  <a:t>お年寄りがＦＡＸを受信</a:t>
                </a:r>
              </a:p>
              <a:p>
                <a:pPr algn="ctr"/>
                <a:r>
                  <a:rPr lang="ja-JP" altLang="en-US" sz="800"/>
                  <a:t>イベントの出欠を</a:t>
                </a:r>
              </a:p>
              <a:p>
                <a:pPr algn="ctr"/>
                <a:r>
                  <a:rPr lang="ja-JP" altLang="en-US" sz="800"/>
                  <a:t>記入してＦＡＸを返信</a:t>
                </a:r>
              </a:p>
            </p:txBody>
          </p:sp>
          <p:pic>
            <p:nvPicPr>
              <p:cNvPr id="27679" name="Picture 26" descr="C:\Documents and Settings\斉藤和恵\デスクトップ\toeicテスト\health_0171.gif"/>
              <p:cNvPicPr>
                <a:picLocks noChangeAspect="1" noChangeArrowheads="1"/>
              </p:cNvPicPr>
              <p:nvPr/>
            </p:nvPicPr>
            <p:blipFill>
              <a:blip r:embed="rId3"/>
              <a:srcRect/>
              <a:stretch>
                <a:fillRect/>
              </a:stretch>
            </p:blipFill>
            <p:spPr bwMode="auto">
              <a:xfrm>
                <a:off x="3486726" y="2795490"/>
                <a:ext cx="1619251" cy="1862138"/>
              </a:xfrm>
              <a:prstGeom prst="rect">
                <a:avLst/>
              </a:prstGeom>
              <a:noFill/>
              <a:ln w="9525">
                <a:noFill/>
                <a:miter lim="800000"/>
                <a:headEnd/>
                <a:tailEnd/>
              </a:ln>
            </p:spPr>
          </p:pic>
          <p:pic>
            <p:nvPicPr>
              <p:cNvPr id="27680" name="Picture 27" descr="C:\Documents and Settings\斉藤和恵\デスクトップ\toeicテスト\kiki_0103.gif"/>
              <p:cNvPicPr>
                <a:picLocks noChangeAspect="1" noChangeArrowheads="1"/>
              </p:cNvPicPr>
              <p:nvPr/>
            </p:nvPicPr>
            <p:blipFill>
              <a:blip r:embed="rId4"/>
              <a:srcRect/>
              <a:stretch>
                <a:fillRect/>
              </a:stretch>
            </p:blipFill>
            <p:spPr bwMode="auto">
              <a:xfrm>
                <a:off x="3080326" y="3129948"/>
                <a:ext cx="952499" cy="600075"/>
              </a:xfrm>
              <a:prstGeom prst="rect">
                <a:avLst/>
              </a:prstGeom>
              <a:noFill/>
              <a:ln w="9525">
                <a:noFill/>
                <a:miter lim="800000"/>
                <a:headEnd/>
                <a:tailEnd/>
              </a:ln>
            </p:spPr>
          </p:pic>
        </p:grpSp>
        <p:sp>
          <p:nvSpPr>
            <p:cNvPr id="31" name="正方形/長方形 30"/>
            <p:cNvSpPr/>
            <p:nvPr/>
          </p:nvSpPr>
          <p:spPr>
            <a:xfrm>
              <a:off x="3286125" y="1857375"/>
              <a:ext cx="1000125" cy="3571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dirty="0">
                  <a:solidFill>
                    <a:schemeClr val="tx1"/>
                  </a:solidFill>
                </a:rPr>
                <a:t>【</a:t>
              </a:r>
              <a:r>
                <a:rPr lang="ja-JP" altLang="en-US" sz="800" b="1" dirty="0">
                  <a:solidFill>
                    <a:schemeClr val="tx1"/>
                  </a:solidFill>
                </a:rPr>
                <a:t>お年寄り</a:t>
              </a:r>
              <a:r>
                <a:rPr lang="en-US" altLang="ja-JP" sz="800" b="1" dirty="0">
                  <a:solidFill>
                    <a:schemeClr val="tx1"/>
                  </a:solidFill>
                </a:rPr>
                <a:t>】</a:t>
              </a:r>
              <a:endParaRPr lang="ja-JP" altLang="en-US" sz="800" b="1" dirty="0"/>
            </a:p>
          </p:txBody>
        </p:sp>
      </p:grpSp>
      <p:grpSp>
        <p:nvGrpSpPr>
          <p:cNvPr id="27653" name="グループ化 35"/>
          <p:cNvGrpSpPr>
            <a:grpSpLocks/>
          </p:cNvGrpSpPr>
          <p:nvPr/>
        </p:nvGrpSpPr>
        <p:grpSpPr bwMode="auto">
          <a:xfrm>
            <a:off x="4572000" y="2214563"/>
            <a:ext cx="1285875" cy="3143250"/>
            <a:chOff x="4572000" y="1643063"/>
            <a:chExt cx="1285875" cy="3143250"/>
          </a:xfrm>
        </p:grpSpPr>
        <p:sp>
          <p:nvSpPr>
            <p:cNvPr id="27673" name="AutoShape 4"/>
            <p:cNvSpPr>
              <a:spLocks noChangeArrowheads="1"/>
            </p:cNvSpPr>
            <p:nvPr/>
          </p:nvSpPr>
          <p:spPr bwMode="auto">
            <a:xfrm>
              <a:off x="4572000" y="1643063"/>
              <a:ext cx="1285875" cy="3143250"/>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a:p>
            <a:p>
              <a:pPr algn="ctr"/>
              <a:r>
                <a:rPr lang="en-US" altLang="ja-JP" b="1"/>
                <a:t> </a:t>
              </a:r>
            </a:p>
            <a:p>
              <a:pPr algn="ctr"/>
              <a:endParaRPr lang="ja-JP" altLang="en-US" b="1"/>
            </a:p>
            <a:p>
              <a:pPr algn="ctr"/>
              <a:endParaRPr lang="ja-JP" altLang="en-US" sz="1600"/>
            </a:p>
            <a:p>
              <a:pPr algn="ctr"/>
              <a:r>
                <a:rPr lang="ja-JP" altLang="en-US" sz="800"/>
                <a:t>ＦＡＸを受信、お年寄りの</a:t>
              </a:r>
            </a:p>
            <a:p>
              <a:pPr algn="ctr"/>
              <a:r>
                <a:rPr lang="ja-JP" altLang="en-US" sz="800"/>
                <a:t>出欠をシステム入力</a:t>
              </a:r>
            </a:p>
            <a:p>
              <a:pPr algn="ctr"/>
              <a:r>
                <a:rPr lang="ja-JP" altLang="en-US" sz="800"/>
                <a:t>参加者リストを作成し、</a:t>
              </a:r>
            </a:p>
            <a:p>
              <a:pPr algn="ctr"/>
              <a:r>
                <a:rPr lang="ja-JP" altLang="en-US" sz="800"/>
                <a:t>自治会担当者へ送信</a:t>
              </a:r>
            </a:p>
          </p:txBody>
        </p:sp>
        <p:pic>
          <p:nvPicPr>
            <p:cNvPr id="27674" name="Picture 35" descr="C:\Documents and Settings\斉藤和恵\デスクトップ\toeicテスト\pc42.gif"/>
            <p:cNvPicPr>
              <a:picLocks noChangeAspect="1" noChangeArrowheads="1"/>
            </p:cNvPicPr>
            <p:nvPr/>
          </p:nvPicPr>
          <p:blipFill>
            <a:blip r:embed="rId2"/>
            <a:srcRect/>
            <a:stretch>
              <a:fillRect/>
            </a:stretch>
          </p:blipFill>
          <p:spPr bwMode="auto">
            <a:xfrm>
              <a:off x="4643438" y="2428875"/>
              <a:ext cx="1071562" cy="1092200"/>
            </a:xfrm>
            <a:prstGeom prst="rect">
              <a:avLst/>
            </a:prstGeom>
            <a:noFill/>
            <a:ln w="9525">
              <a:noFill/>
              <a:miter lim="800000"/>
              <a:headEnd/>
              <a:tailEnd/>
            </a:ln>
          </p:spPr>
        </p:pic>
        <p:sp>
          <p:nvSpPr>
            <p:cNvPr id="32" name="正方形/長方形 31"/>
            <p:cNvSpPr/>
            <p:nvPr/>
          </p:nvSpPr>
          <p:spPr>
            <a:xfrm>
              <a:off x="4714875" y="1857375"/>
              <a:ext cx="1000125" cy="35718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dirty="0">
                  <a:solidFill>
                    <a:schemeClr val="tx1"/>
                  </a:solidFill>
                </a:rPr>
                <a:t>【</a:t>
              </a:r>
              <a:r>
                <a:rPr lang="ja-JP" altLang="en-US" sz="800" b="1" dirty="0">
                  <a:solidFill>
                    <a:schemeClr val="tx1"/>
                  </a:solidFill>
                </a:rPr>
                <a:t>事務局</a:t>
              </a:r>
              <a:r>
                <a:rPr lang="en-US" altLang="ja-JP" sz="800" b="1" dirty="0">
                  <a:solidFill>
                    <a:schemeClr val="tx1"/>
                  </a:solidFill>
                </a:rPr>
                <a:t>】</a:t>
              </a:r>
              <a:endParaRPr lang="ja-JP" altLang="en-US" sz="800" b="1" dirty="0"/>
            </a:p>
          </p:txBody>
        </p:sp>
      </p:grpSp>
      <p:grpSp>
        <p:nvGrpSpPr>
          <p:cNvPr id="27654" name="グループ化 36"/>
          <p:cNvGrpSpPr>
            <a:grpSpLocks/>
          </p:cNvGrpSpPr>
          <p:nvPr/>
        </p:nvGrpSpPr>
        <p:grpSpPr bwMode="auto">
          <a:xfrm>
            <a:off x="6072188" y="2214563"/>
            <a:ext cx="1285875" cy="3143250"/>
            <a:chOff x="6072188" y="1643063"/>
            <a:chExt cx="1285875" cy="3143250"/>
          </a:xfrm>
        </p:grpSpPr>
        <p:grpSp>
          <p:nvGrpSpPr>
            <p:cNvPr id="27668" name="グループ化 15"/>
            <p:cNvGrpSpPr>
              <a:grpSpLocks/>
            </p:cNvGrpSpPr>
            <p:nvPr/>
          </p:nvGrpSpPr>
          <p:grpSpPr bwMode="auto">
            <a:xfrm>
              <a:off x="6072188" y="1643063"/>
              <a:ext cx="1285875" cy="3143250"/>
              <a:chOff x="8156809" y="-1179653"/>
              <a:chExt cx="2581835" cy="4786312"/>
            </a:xfrm>
          </p:grpSpPr>
          <p:sp>
            <p:nvSpPr>
              <p:cNvPr id="27670" name="AutoShape 4"/>
              <p:cNvSpPr>
                <a:spLocks noChangeArrowheads="1"/>
              </p:cNvSpPr>
              <p:nvPr/>
            </p:nvSpPr>
            <p:spPr bwMode="auto">
              <a:xfrm>
                <a:off x="8156809" y="-1179653"/>
                <a:ext cx="2581835" cy="4786312"/>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a:p>
              <a:p>
                <a:pPr algn="ctr"/>
                <a:r>
                  <a:rPr lang="en-US" altLang="ja-JP" b="1"/>
                  <a:t> </a:t>
                </a:r>
              </a:p>
              <a:p>
                <a:pPr algn="ctr"/>
                <a:endParaRPr lang="ja-JP" altLang="en-US" b="1"/>
              </a:p>
              <a:p>
                <a:pPr algn="ctr"/>
                <a:endParaRPr lang="ja-JP" altLang="en-US" sz="1600"/>
              </a:p>
              <a:p>
                <a:pPr algn="ctr"/>
                <a:endParaRPr lang="ja-JP" altLang="en-US" sz="1600"/>
              </a:p>
              <a:p>
                <a:pPr algn="ctr"/>
                <a:endParaRPr lang="en-US" altLang="ja-JP" sz="800"/>
              </a:p>
              <a:p>
                <a:pPr algn="ctr"/>
                <a:endParaRPr lang="en-US" altLang="ja-JP" sz="800"/>
              </a:p>
              <a:p>
                <a:pPr algn="ctr"/>
                <a:endParaRPr lang="en-US" altLang="ja-JP" sz="800"/>
              </a:p>
              <a:p>
                <a:pPr algn="ctr"/>
                <a:r>
                  <a:rPr lang="ja-JP" altLang="en-US" sz="800"/>
                  <a:t>～イベント当日～</a:t>
                </a:r>
              </a:p>
              <a:p>
                <a:pPr algn="ctr"/>
                <a:r>
                  <a:rPr lang="ja-JP" altLang="en-US" sz="800"/>
                  <a:t>必要に応じてボランティアが</a:t>
                </a:r>
              </a:p>
              <a:p>
                <a:pPr algn="ctr"/>
                <a:r>
                  <a:rPr lang="ja-JP" altLang="en-US" sz="800"/>
                  <a:t>お迎え。お年寄りが</a:t>
                </a:r>
              </a:p>
              <a:p>
                <a:pPr algn="ctr"/>
                <a:r>
                  <a:rPr lang="ja-JP" altLang="en-US" sz="800"/>
                  <a:t>地域イベントに参加する。</a:t>
                </a:r>
              </a:p>
              <a:p>
                <a:pPr algn="ctr"/>
                <a:endParaRPr lang="ja-JP" altLang="en-US" sz="1600" b="1"/>
              </a:p>
              <a:p>
                <a:pPr algn="ctr"/>
                <a:endParaRPr lang="ja-JP" altLang="en-US" sz="1600" b="1"/>
              </a:p>
            </p:txBody>
          </p:sp>
          <p:pic>
            <p:nvPicPr>
              <p:cNvPr id="27671" name="Picture 9" descr="C:\Documents and Settings\斉藤和恵\デスクトップ\toeicテスト\health_0165.gif"/>
              <p:cNvPicPr>
                <a:picLocks noChangeAspect="1" noChangeArrowheads="1"/>
              </p:cNvPicPr>
              <p:nvPr/>
            </p:nvPicPr>
            <p:blipFill>
              <a:blip r:embed="rId5"/>
              <a:srcRect/>
              <a:stretch>
                <a:fillRect/>
              </a:stretch>
            </p:blipFill>
            <p:spPr bwMode="auto">
              <a:xfrm>
                <a:off x="9017421" y="-418189"/>
                <a:ext cx="1243097" cy="1084172"/>
              </a:xfrm>
              <a:prstGeom prst="rect">
                <a:avLst/>
              </a:prstGeom>
              <a:noFill/>
              <a:ln w="9525">
                <a:noFill/>
                <a:miter lim="800000"/>
                <a:headEnd/>
                <a:tailEnd/>
              </a:ln>
            </p:spPr>
          </p:pic>
          <p:pic>
            <p:nvPicPr>
              <p:cNvPr id="27672" name="Picture 11" descr="C:\Documents and Settings\斉藤和恵\デスクトップ\toeicテスト\g_golf_04.gif"/>
              <p:cNvPicPr>
                <a:picLocks noChangeAspect="1" noChangeArrowheads="1"/>
              </p:cNvPicPr>
              <p:nvPr/>
            </p:nvPicPr>
            <p:blipFill>
              <a:blip r:embed="rId6"/>
              <a:srcRect/>
              <a:stretch>
                <a:fillRect/>
              </a:stretch>
            </p:blipFill>
            <p:spPr bwMode="auto">
              <a:xfrm>
                <a:off x="8587115" y="778397"/>
                <a:ext cx="1243097" cy="1150166"/>
              </a:xfrm>
              <a:prstGeom prst="rect">
                <a:avLst/>
              </a:prstGeom>
              <a:noFill/>
              <a:ln w="9525">
                <a:noFill/>
                <a:miter lim="800000"/>
                <a:headEnd/>
                <a:tailEnd/>
              </a:ln>
            </p:spPr>
          </p:pic>
        </p:grpSp>
        <p:sp>
          <p:nvSpPr>
            <p:cNvPr id="33" name="正方形/長方形 32"/>
            <p:cNvSpPr/>
            <p:nvPr/>
          </p:nvSpPr>
          <p:spPr>
            <a:xfrm>
              <a:off x="6143625" y="1785938"/>
              <a:ext cx="1143000"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dirty="0">
                  <a:solidFill>
                    <a:schemeClr val="tx1"/>
                  </a:solidFill>
                </a:rPr>
                <a:t>【</a:t>
              </a:r>
              <a:r>
                <a:rPr lang="ja-JP" altLang="en-US" sz="800" b="1" dirty="0">
                  <a:solidFill>
                    <a:schemeClr val="tx1"/>
                  </a:solidFill>
                </a:rPr>
                <a:t>お年寄り・自治会</a:t>
              </a:r>
              <a:r>
                <a:rPr lang="en-US" altLang="ja-JP" sz="800" b="1" dirty="0">
                  <a:solidFill>
                    <a:schemeClr val="tx1"/>
                  </a:solidFill>
                </a:rPr>
                <a:t>】</a:t>
              </a:r>
              <a:endParaRPr lang="ja-JP" altLang="en-US" sz="800" b="1" dirty="0"/>
            </a:p>
          </p:txBody>
        </p:sp>
      </p:grpSp>
      <p:grpSp>
        <p:nvGrpSpPr>
          <p:cNvPr id="27655" name="グループ化 37"/>
          <p:cNvGrpSpPr>
            <a:grpSpLocks/>
          </p:cNvGrpSpPr>
          <p:nvPr/>
        </p:nvGrpSpPr>
        <p:grpSpPr bwMode="auto">
          <a:xfrm>
            <a:off x="7572375" y="2214563"/>
            <a:ext cx="1357313" cy="3143250"/>
            <a:chOff x="7572375" y="1643063"/>
            <a:chExt cx="1357313" cy="3143250"/>
          </a:xfrm>
        </p:grpSpPr>
        <p:grpSp>
          <p:nvGrpSpPr>
            <p:cNvPr id="27664" name="グループ化 23"/>
            <p:cNvGrpSpPr>
              <a:grpSpLocks/>
            </p:cNvGrpSpPr>
            <p:nvPr/>
          </p:nvGrpSpPr>
          <p:grpSpPr bwMode="auto">
            <a:xfrm>
              <a:off x="7572375" y="1643063"/>
              <a:ext cx="1357313" cy="3143250"/>
              <a:chOff x="8359143" y="-978029"/>
              <a:chExt cx="2438400" cy="4786312"/>
            </a:xfrm>
          </p:grpSpPr>
          <p:sp>
            <p:nvSpPr>
              <p:cNvPr id="27666" name="AutoShape 4"/>
              <p:cNvSpPr>
                <a:spLocks noChangeArrowheads="1"/>
              </p:cNvSpPr>
              <p:nvPr/>
            </p:nvSpPr>
            <p:spPr bwMode="auto">
              <a:xfrm>
                <a:off x="8359143" y="-978029"/>
                <a:ext cx="2438400" cy="4786312"/>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a:p>
              <a:p>
                <a:pPr algn="ctr"/>
                <a:r>
                  <a:rPr lang="en-US" altLang="ja-JP" b="1"/>
                  <a:t> </a:t>
                </a:r>
              </a:p>
              <a:p>
                <a:pPr algn="ctr"/>
                <a:endParaRPr lang="ja-JP" altLang="en-US" b="1"/>
              </a:p>
              <a:p>
                <a:pPr algn="ctr"/>
                <a:endParaRPr lang="en-US" altLang="ja-JP" sz="1600"/>
              </a:p>
              <a:p>
                <a:pPr algn="ctr"/>
                <a:r>
                  <a:rPr lang="ja-JP" altLang="en-US" sz="800"/>
                  <a:t>お年寄りの地域</a:t>
                </a:r>
              </a:p>
              <a:p>
                <a:pPr algn="ctr"/>
                <a:r>
                  <a:rPr lang="ja-JP" altLang="en-US" sz="800"/>
                  <a:t>ネットワークを広げる</a:t>
                </a:r>
              </a:p>
              <a:p>
                <a:pPr algn="ctr"/>
                <a:r>
                  <a:rPr lang="ja-JP" altLang="en-US" sz="800"/>
                  <a:t>地域の人たちも</a:t>
                </a:r>
              </a:p>
              <a:p>
                <a:pPr algn="ctr"/>
                <a:r>
                  <a:rPr lang="ja-JP" altLang="en-US" sz="800"/>
                  <a:t>お年寄りと仲良くなる</a:t>
                </a:r>
              </a:p>
            </p:txBody>
          </p:sp>
          <p:pic>
            <p:nvPicPr>
              <p:cNvPr id="27667" name="Picture 10" descr="C:\Documents and Settings\斉藤和恵\デスクトップ\toeicテスト\marry03.gif"/>
              <p:cNvPicPr>
                <a:picLocks noChangeAspect="1" noChangeArrowheads="1"/>
              </p:cNvPicPr>
              <p:nvPr/>
            </p:nvPicPr>
            <p:blipFill>
              <a:blip r:embed="rId7"/>
              <a:srcRect/>
              <a:stretch>
                <a:fillRect/>
              </a:stretch>
            </p:blipFill>
            <p:spPr bwMode="auto">
              <a:xfrm>
                <a:off x="8615817" y="327329"/>
                <a:ext cx="1882261" cy="1324204"/>
              </a:xfrm>
              <a:prstGeom prst="rect">
                <a:avLst/>
              </a:prstGeom>
              <a:noFill/>
              <a:ln w="9525">
                <a:noFill/>
                <a:miter lim="800000"/>
                <a:headEnd/>
                <a:tailEnd/>
              </a:ln>
            </p:spPr>
          </p:pic>
        </p:grpSp>
        <p:sp>
          <p:nvSpPr>
            <p:cNvPr id="34" name="正方形/長方形 33"/>
            <p:cNvSpPr/>
            <p:nvPr/>
          </p:nvSpPr>
          <p:spPr>
            <a:xfrm>
              <a:off x="7715250" y="1785938"/>
              <a:ext cx="1000125" cy="35718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dirty="0">
                  <a:solidFill>
                    <a:schemeClr val="tx1"/>
                  </a:solidFill>
                </a:rPr>
                <a:t>【</a:t>
              </a:r>
              <a:r>
                <a:rPr lang="ja-JP" altLang="en-US" sz="800" b="1" dirty="0">
                  <a:solidFill>
                    <a:schemeClr val="tx1"/>
                  </a:solidFill>
                </a:rPr>
                <a:t>お年寄り・地域</a:t>
              </a:r>
              <a:r>
                <a:rPr lang="en-US" altLang="ja-JP" sz="800" b="1" dirty="0">
                  <a:solidFill>
                    <a:schemeClr val="tx1"/>
                  </a:solidFill>
                </a:rPr>
                <a:t>】</a:t>
              </a:r>
              <a:endParaRPr lang="ja-JP" altLang="en-US" sz="800" b="1" dirty="0"/>
            </a:p>
          </p:txBody>
        </p:sp>
      </p:grpSp>
      <p:sp>
        <p:nvSpPr>
          <p:cNvPr id="39" name="右矢印 38"/>
          <p:cNvSpPr/>
          <p:nvPr/>
        </p:nvSpPr>
        <p:spPr>
          <a:xfrm>
            <a:off x="1500188" y="3500438"/>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0" name="右矢印 39"/>
          <p:cNvSpPr/>
          <p:nvPr/>
        </p:nvSpPr>
        <p:spPr>
          <a:xfrm>
            <a:off x="2928938" y="3500438"/>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 name="右矢印 40"/>
          <p:cNvSpPr/>
          <p:nvPr/>
        </p:nvSpPr>
        <p:spPr>
          <a:xfrm>
            <a:off x="4429125" y="3500438"/>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2" name="右矢印 41"/>
          <p:cNvSpPr/>
          <p:nvPr/>
        </p:nvSpPr>
        <p:spPr>
          <a:xfrm>
            <a:off x="5857875" y="3500438"/>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3" name="右矢印 42"/>
          <p:cNvSpPr/>
          <p:nvPr/>
        </p:nvSpPr>
        <p:spPr>
          <a:xfrm>
            <a:off x="7358063" y="3500438"/>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4" name="正方形/長方形 43"/>
          <p:cNvSpPr/>
          <p:nvPr/>
        </p:nvSpPr>
        <p:spPr>
          <a:xfrm>
            <a:off x="214313" y="1500188"/>
            <a:ext cx="8643937" cy="461962"/>
          </a:xfrm>
          <a:prstGeom prst="rect">
            <a:avLst/>
          </a:prstGeom>
        </p:spPr>
        <p:txBody>
          <a:bodyPr>
            <a:spAutoFit/>
          </a:bodyPr>
          <a:lstStyle/>
          <a:p>
            <a:pPr algn="ctr">
              <a:defRPr/>
            </a:pPr>
            <a:r>
              <a:rPr lang="ja-JP" altLang="en-US" b="1" dirty="0">
                <a:solidFill>
                  <a:schemeClr val="accent6">
                    <a:lumMod val="75000"/>
                  </a:schemeClr>
                </a:solidFill>
              </a:rPr>
              <a:t>－・－・－・－・－・－・－・－・－・－・－・－・－・－・－・－・－・－</a:t>
            </a:r>
          </a:p>
        </p:txBody>
      </p:sp>
      <p:sp>
        <p:nvSpPr>
          <p:cNvPr id="45" name="正方形/長方形 44"/>
          <p:cNvSpPr/>
          <p:nvPr/>
        </p:nvSpPr>
        <p:spPr>
          <a:xfrm>
            <a:off x="214313" y="5572125"/>
            <a:ext cx="8643937" cy="461963"/>
          </a:xfrm>
          <a:prstGeom prst="rect">
            <a:avLst/>
          </a:prstGeom>
        </p:spPr>
        <p:txBody>
          <a:bodyPr>
            <a:spAutoFit/>
          </a:bodyPr>
          <a:lstStyle/>
          <a:p>
            <a:pPr algn="ctr">
              <a:defRPr/>
            </a:pPr>
            <a:r>
              <a:rPr lang="ja-JP" altLang="en-US" b="1" dirty="0">
                <a:solidFill>
                  <a:schemeClr val="accent6">
                    <a:lumMod val="75000"/>
                  </a:schemeClr>
                </a:solidFill>
              </a:rPr>
              <a:t>－・－・－・－・－・－・－・－・－・－・－・－・－・－・－・－・－・－</a:t>
            </a:r>
          </a:p>
        </p:txBody>
      </p:sp>
      <p:pic>
        <p:nvPicPr>
          <p:cNvPr id="27663" name="Picture 39" descr="C:\Documents and Settings\斉藤和恵\デスクトップ\toeicテスト\natsu14.gif"/>
          <p:cNvPicPr>
            <a:picLocks noChangeAspect="1" noChangeArrowheads="1"/>
          </p:cNvPicPr>
          <p:nvPr/>
        </p:nvPicPr>
        <p:blipFill>
          <a:blip r:embed="rId8"/>
          <a:srcRect/>
          <a:stretch>
            <a:fillRect/>
          </a:stretch>
        </p:blipFill>
        <p:spPr bwMode="auto">
          <a:xfrm>
            <a:off x="381000" y="3048000"/>
            <a:ext cx="1028700" cy="1028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685800" y="381000"/>
            <a:ext cx="7772400" cy="1066800"/>
          </a:xfrm>
        </p:spPr>
        <p:txBody>
          <a:bodyPr/>
          <a:lstStyle/>
          <a:p>
            <a:pPr eaLnBrk="1" hangingPunct="1"/>
            <a:r>
              <a:rPr lang="ja-JP" altLang="en-US" smtClean="0"/>
              <a:t>④シナリオ～宅配サービス～</a:t>
            </a:r>
          </a:p>
        </p:txBody>
      </p:sp>
      <p:grpSp>
        <p:nvGrpSpPr>
          <p:cNvPr id="28674" name="グループ化 37"/>
          <p:cNvGrpSpPr>
            <a:grpSpLocks/>
          </p:cNvGrpSpPr>
          <p:nvPr/>
        </p:nvGrpSpPr>
        <p:grpSpPr bwMode="auto">
          <a:xfrm>
            <a:off x="7572375" y="2428875"/>
            <a:ext cx="1292225" cy="2786063"/>
            <a:chOff x="7572396" y="1857364"/>
            <a:chExt cx="1292159" cy="2786082"/>
          </a:xfrm>
        </p:grpSpPr>
        <p:grpSp>
          <p:nvGrpSpPr>
            <p:cNvPr id="28708" name="グループ化 19"/>
            <p:cNvGrpSpPr>
              <a:grpSpLocks/>
            </p:cNvGrpSpPr>
            <p:nvPr/>
          </p:nvGrpSpPr>
          <p:grpSpPr bwMode="auto">
            <a:xfrm>
              <a:off x="7572396" y="1857364"/>
              <a:ext cx="1292159" cy="2786082"/>
              <a:chOff x="8824295" y="-1219794"/>
              <a:chExt cx="2405090" cy="4786313"/>
            </a:xfrm>
          </p:grpSpPr>
          <p:sp>
            <p:nvSpPr>
              <p:cNvPr id="28710" name="AutoShape 4"/>
              <p:cNvSpPr>
                <a:spLocks noChangeArrowheads="1"/>
              </p:cNvSpPr>
              <p:nvPr/>
            </p:nvSpPr>
            <p:spPr bwMode="auto">
              <a:xfrm>
                <a:off x="8824295" y="-1219794"/>
                <a:ext cx="2405090" cy="4786313"/>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a:p>
              <a:p>
                <a:pPr algn="ctr"/>
                <a:r>
                  <a:rPr lang="en-US" altLang="ja-JP" b="1"/>
                  <a:t> </a:t>
                </a:r>
              </a:p>
              <a:p>
                <a:pPr algn="ctr"/>
                <a:endParaRPr lang="ja-JP" altLang="en-US" b="1"/>
              </a:p>
              <a:p>
                <a:pPr algn="ctr"/>
                <a:endParaRPr lang="ja-JP" altLang="en-US" sz="1600"/>
              </a:p>
              <a:p>
                <a:pPr algn="ctr"/>
                <a:endParaRPr lang="ja-JP" altLang="en-US" sz="1600"/>
              </a:p>
              <a:p>
                <a:pPr algn="ctr"/>
                <a:endParaRPr lang="en-US" altLang="ja-JP" sz="800"/>
              </a:p>
              <a:p>
                <a:pPr algn="ctr"/>
                <a:endParaRPr lang="en-US" altLang="ja-JP" sz="800"/>
              </a:p>
              <a:p>
                <a:pPr algn="ctr"/>
                <a:r>
                  <a:rPr lang="ja-JP" altLang="en-US" sz="800"/>
                  <a:t>お年寄りの手元に</a:t>
                </a:r>
              </a:p>
              <a:p>
                <a:pPr algn="ctr"/>
                <a:r>
                  <a:rPr lang="ja-JP" altLang="en-US" sz="800"/>
                  <a:t>商品が届く</a:t>
                </a:r>
              </a:p>
              <a:p>
                <a:pPr algn="ctr"/>
                <a:endParaRPr lang="ja-JP" altLang="en-US" sz="800" b="1"/>
              </a:p>
            </p:txBody>
          </p:sp>
          <p:grpSp>
            <p:nvGrpSpPr>
              <p:cNvPr id="28711" name="グループ化 17"/>
              <p:cNvGrpSpPr>
                <a:grpSpLocks/>
              </p:cNvGrpSpPr>
              <p:nvPr/>
            </p:nvGrpSpPr>
            <p:grpSpPr bwMode="auto">
              <a:xfrm>
                <a:off x="9090229" y="-483440"/>
                <a:ext cx="1905855" cy="3033774"/>
                <a:chOff x="9090217" y="-483429"/>
                <a:chExt cx="1905855" cy="3033774"/>
              </a:xfrm>
            </p:grpSpPr>
            <p:pic>
              <p:nvPicPr>
                <p:cNvPr id="28712" name="Picture 9" descr="C:\Documents and Settings\斉藤和恵\デスクトップ\toeicテスト\haisou22.gif"/>
                <p:cNvPicPr>
                  <a:picLocks noChangeAspect="1" noChangeArrowheads="1"/>
                </p:cNvPicPr>
                <p:nvPr/>
              </p:nvPicPr>
              <p:blipFill>
                <a:blip r:embed="rId2"/>
                <a:srcRect/>
                <a:stretch>
                  <a:fillRect/>
                </a:stretch>
              </p:blipFill>
              <p:spPr bwMode="auto">
                <a:xfrm>
                  <a:off x="9755053" y="866557"/>
                  <a:ext cx="1241019" cy="1683788"/>
                </a:xfrm>
                <a:prstGeom prst="rect">
                  <a:avLst/>
                </a:prstGeom>
                <a:noFill/>
                <a:ln w="9525">
                  <a:noFill/>
                  <a:miter lim="800000"/>
                  <a:headEnd/>
                  <a:tailEnd/>
                </a:ln>
              </p:spPr>
            </p:pic>
            <p:pic>
              <p:nvPicPr>
                <p:cNvPr id="28713" name="Picture 11" descr="C:\Documents and Settings\斉藤和恵\デスクトップ\toeicテスト\person_0391.gif"/>
                <p:cNvPicPr>
                  <a:picLocks noChangeAspect="1" noChangeArrowheads="1"/>
                </p:cNvPicPr>
                <p:nvPr/>
              </p:nvPicPr>
              <p:blipFill>
                <a:blip r:embed="rId3"/>
                <a:srcRect/>
                <a:stretch>
                  <a:fillRect/>
                </a:stretch>
              </p:blipFill>
              <p:spPr bwMode="auto">
                <a:xfrm>
                  <a:off x="9090217" y="-483429"/>
                  <a:ext cx="1879257" cy="1283541"/>
                </a:xfrm>
                <a:prstGeom prst="rect">
                  <a:avLst/>
                </a:prstGeom>
                <a:noFill/>
                <a:ln w="9525">
                  <a:noFill/>
                  <a:miter lim="800000"/>
                  <a:headEnd/>
                  <a:tailEnd/>
                </a:ln>
              </p:spPr>
            </p:pic>
          </p:grpSp>
        </p:grpSp>
        <p:sp>
          <p:nvSpPr>
            <p:cNvPr id="25" name="正方形/長方形 24"/>
            <p:cNvSpPr/>
            <p:nvPr/>
          </p:nvSpPr>
          <p:spPr>
            <a:xfrm>
              <a:off x="7715264" y="2000240"/>
              <a:ext cx="1071508" cy="3571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dirty="0">
                  <a:solidFill>
                    <a:schemeClr val="tx1"/>
                  </a:solidFill>
                </a:rPr>
                <a:t>【</a:t>
              </a:r>
              <a:r>
                <a:rPr lang="ja-JP" altLang="en-US" sz="800" b="1" dirty="0">
                  <a:solidFill>
                    <a:schemeClr val="tx1"/>
                  </a:solidFill>
                </a:rPr>
                <a:t>お年寄り</a:t>
              </a:r>
              <a:r>
                <a:rPr lang="en-US" altLang="ja-JP" sz="800" b="1" dirty="0">
                  <a:solidFill>
                    <a:schemeClr val="tx1"/>
                  </a:solidFill>
                </a:rPr>
                <a:t>】</a:t>
              </a:r>
              <a:endParaRPr lang="ja-JP" altLang="en-US" sz="800" b="1" dirty="0">
                <a:solidFill>
                  <a:schemeClr val="tx1"/>
                </a:solidFill>
              </a:endParaRPr>
            </a:p>
          </p:txBody>
        </p:sp>
      </p:grpSp>
      <p:grpSp>
        <p:nvGrpSpPr>
          <p:cNvPr id="28675" name="グループ化 35"/>
          <p:cNvGrpSpPr>
            <a:grpSpLocks/>
          </p:cNvGrpSpPr>
          <p:nvPr/>
        </p:nvGrpSpPr>
        <p:grpSpPr bwMode="auto">
          <a:xfrm>
            <a:off x="4643438" y="2428875"/>
            <a:ext cx="1285875" cy="2786063"/>
            <a:chOff x="4643438" y="1857364"/>
            <a:chExt cx="1285884" cy="2786082"/>
          </a:xfrm>
        </p:grpSpPr>
        <p:grpSp>
          <p:nvGrpSpPr>
            <p:cNvPr id="28704" name="グループ化 13"/>
            <p:cNvGrpSpPr>
              <a:grpSpLocks/>
            </p:cNvGrpSpPr>
            <p:nvPr/>
          </p:nvGrpSpPr>
          <p:grpSpPr bwMode="auto">
            <a:xfrm>
              <a:off x="4643438" y="1857364"/>
              <a:ext cx="1285884" cy="2786082"/>
              <a:chOff x="8559562" y="-1114446"/>
              <a:chExt cx="2438400" cy="4714875"/>
            </a:xfrm>
          </p:grpSpPr>
          <p:sp>
            <p:nvSpPr>
              <p:cNvPr id="28706" name="AutoShape 4"/>
              <p:cNvSpPr>
                <a:spLocks noChangeArrowheads="1"/>
              </p:cNvSpPr>
              <p:nvPr/>
            </p:nvSpPr>
            <p:spPr bwMode="auto">
              <a:xfrm>
                <a:off x="8559562" y="-1114446"/>
                <a:ext cx="2438400" cy="4714875"/>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a:p>
              <a:p>
                <a:pPr algn="ctr"/>
                <a:r>
                  <a:rPr lang="en-US" altLang="ja-JP" b="1"/>
                  <a:t> </a:t>
                </a:r>
              </a:p>
              <a:p>
                <a:pPr algn="ctr"/>
                <a:endParaRPr lang="en-US" altLang="ja-JP" sz="1600"/>
              </a:p>
              <a:p>
                <a:pPr algn="ctr"/>
                <a:endParaRPr lang="en-US" altLang="ja-JP" sz="800"/>
              </a:p>
              <a:p>
                <a:pPr algn="ctr"/>
                <a:endParaRPr lang="en-US" altLang="ja-JP" sz="800"/>
              </a:p>
              <a:p>
                <a:pPr algn="ctr"/>
                <a:r>
                  <a:rPr lang="ja-JP" altLang="en-US" sz="800"/>
                  <a:t>事務局で注文リストを</a:t>
                </a:r>
              </a:p>
              <a:p>
                <a:pPr algn="ctr"/>
                <a:r>
                  <a:rPr lang="ja-JP" altLang="en-US" sz="800"/>
                  <a:t>作成、商店に送信</a:t>
                </a:r>
              </a:p>
              <a:p>
                <a:pPr algn="ctr"/>
                <a:endParaRPr lang="ja-JP" altLang="en-US" sz="800" b="1"/>
              </a:p>
            </p:txBody>
          </p:sp>
          <p:pic>
            <p:nvPicPr>
              <p:cNvPr id="28707" name="Picture 7" descr="C:\Documents and Settings\斉藤和恵\デスクトップ\toeicテスト\pc42.gif"/>
              <p:cNvPicPr>
                <a:picLocks noChangeAspect="1" noChangeArrowheads="1"/>
              </p:cNvPicPr>
              <p:nvPr/>
            </p:nvPicPr>
            <p:blipFill>
              <a:blip r:embed="rId4"/>
              <a:srcRect/>
              <a:stretch>
                <a:fillRect/>
              </a:stretch>
            </p:blipFill>
            <p:spPr bwMode="auto">
              <a:xfrm>
                <a:off x="8830495" y="-26398"/>
                <a:ext cx="1905000" cy="1905001"/>
              </a:xfrm>
              <a:prstGeom prst="rect">
                <a:avLst/>
              </a:prstGeom>
              <a:noFill/>
              <a:ln w="9525">
                <a:noFill/>
                <a:miter lim="800000"/>
                <a:headEnd/>
                <a:tailEnd/>
              </a:ln>
            </p:spPr>
          </p:pic>
        </p:grpSp>
        <p:sp>
          <p:nvSpPr>
            <p:cNvPr id="27" name="正方形/長方形 26"/>
            <p:cNvSpPr/>
            <p:nvPr/>
          </p:nvSpPr>
          <p:spPr>
            <a:xfrm>
              <a:off x="4786314" y="2000240"/>
              <a:ext cx="1071569" cy="3571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a:solidFill>
                    <a:schemeClr val="tx1"/>
                  </a:solidFill>
                </a:rPr>
                <a:t>【</a:t>
              </a:r>
              <a:r>
                <a:rPr lang="ja-JP" altLang="en-US" sz="800" b="1">
                  <a:solidFill>
                    <a:schemeClr val="tx1"/>
                  </a:solidFill>
                </a:rPr>
                <a:t>事務局】</a:t>
              </a:r>
            </a:p>
          </p:txBody>
        </p:sp>
      </p:grpSp>
      <p:grpSp>
        <p:nvGrpSpPr>
          <p:cNvPr id="28676" name="グループ化 34"/>
          <p:cNvGrpSpPr>
            <a:grpSpLocks/>
          </p:cNvGrpSpPr>
          <p:nvPr/>
        </p:nvGrpSpPr>
        <p:grpSpPr bwMode="auto">
          <a:xfrm>
            <a:off x="3143250" y="2428875"/>
            <a:ext cx="1285875" cy="2786063"/>
            <a:chOff x="3143240" y="1857364"/>
            <a:chExt cx="1285884" cy="2786082"/>
          </a:xfrm>
        </p:grpSpPr>
        <p:grpSp>
          <p:nvGrpSpPr>
            <p:cNvPr id="28699" name="グループ化 12"/>
            <p:cNvGrpSpPr>
              <a:grpSpLocks/>
            </p:cNvGrpSpPr>
            <p:nvPr/>
          </p:nvGrpSpPr>
          <p:grpSpPr bwMode="auto">
            <a:xfrm>
              <a:off x="3143240" y="1857364"/>
              <a:ext cx="1285884" cy="2786082"/>
              <a:chOff x="5867400" y="1785938"/>
              <a:chExt cx="2438400" cy="4500562"/>
            </a:xfrm>
          </p:grpSpPr>
          <p:sp>
            <p:nvSpPr>
              <p:cNvPr id="28701" name="AutoShape 4"/>
              <p:cNvSpPr>
                <a:spLocks noChangeArrowheads="1"/>
              </p:cNvSpPr>
              <p:nvPr/>
            </p:nvSpPr>
            <p:spPr bwMode="auto">
              <a:xfrm>
                <a:off x="5867400" y="1785938"/>
                <a:ext cx="2438400" cy="4500562"/>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a:p>
              <a:p>
                <a:pPr algn="ctr"/>
                <a:r>
                  <a:rPr lang="en-US" altLang="ja-JP" b="1"/>
                  <a:t> </a:t>
                </a:r>
              </a:p>
              <a:p>
                <a:pPr algn="ctr"/>
                <a:endParaRPr lang="ja-JP" altLang="en-US" b="1"/>
              </a:p>
              <a:p>
                <a:pPr algn="ctr"/>
                <a:r>
                  <a:rPr lang="ja-JP" altLang="en-US" sz="800"/>
                  <a:t>お年寄りがＦＡＸ受信</a:t>
                </a:r>
              </a:p>
              <a:p>
                <a:pPr algn="ctr"/>
                <a:r>
                  <a:rPr lang="ja-JP" altLang="en-US" sz="800"/>
                  <a:t>商店の商品を注文できる</a:t>
                </a:r>
              </a:p>
              <a:p>
                <a:pPr algn="ctr"/>
                <a:r>
                  <a:rPr lang="ja-JP" altLang="en-US" sz="800"/>
                  <a:t>注文するときは、商品を</a:t>
                </a:r>
              </a:p>
              <a:p>
                <a:pPr algn="ctr"/>
                <a:r>
                  <a:rPr lang="ja-JP" altLang="en-US" sz="800"/>
                  <a:t>選択して事務局に返信</a:t>
                </a:r>
              </a:p>
            </p:txBody>
          </p:sp>
          <p:pic>
            <p:nvPicPr>
              <p:cNvPr id="28702" name="Picture 26" descr="C:\Documents and Settings\斉藤和恵\デスクトップ\toeicテスト\kiki_0103.gif"/>
              <p:cNvPicPr>
                <a:picLocks noChangeAspect="1" noChangeArrowheads="1"/>
              </p:cNvPicPr>
              <p:nvPr/>
            </p:nvPicPr>
            <p:blipFill>
              <a:blip r:embed="rId5"/>
              <a:srcRect/>
              <a:stretch>
                <a:fillRect/>
              </a:stretch>
            </p:blipFill>
            <p:spPr bwMode="auto">
              <a:xfrm>
                <a:off x="6002867" y="2824529"/>
                <a:ext cx="952499" cy="600076"/>
              </a:xfrm>
              <a:prstGeom prst="rect">
                <a:avLst/>
              </a:prstGeom>
              <a:noFill/>
              <a:ln w="9525">
                <a:noFill/>
                <a:miter lim="800000"/>
                <a:headEnd/>
                <a:tailEnd/>
              </a:ln>
            </p:spPr>
          </p:pic>
          <p:pic>
            <p:nvPicPr>
              <p:cNvPr id="28703" name="Picture 27" descr="C:\Documents and Settings\斉藤和恵\デスクトップ\toeicテスト\health_0171.gif"/>
              <p:cNvPicPr>
                <a:picLocks noChangeAspect="1" noChangeArrowheads="1"/>
              </p:cNvPicPr>
              <p:nvPr/>
            </p:nvPicPr>
            <p:blipFill>
              <a:blip r:embed="rId6"/>
              <a:srcRect/>
              <a:stretch>
                <a:fillRect/>
              </a:stretch>
            </p:blipFill>
            <p:spPr bwMode="auto">
              <a:xfrm>
                <a:off x="6409267" y="2709130"/>
                <a:ext cx="1619249" cy="1862138"/>
              </a:xfrm>
              <a:prstGeom prst="rect">
                <a:avLst/>
              </a:prstGeom>
              <a:noFill/>
              <a:ln w="9525">
                <a:noFill/>
                <a:miter lim="800000"/>
                <a:headEnd/>
                <a:tailEnd/>
              </a:ln>
            </p:spPr>
          </p:pic>
        </p:grpSp>
        <p:sp>
          <p:nvSpPr>
            <p:cNvPr id="28" name="正方形/長方形 27"/>
            <p:cNvSpPr/>
            <p:nvPr/>
          </p:nvSpPr>
          <p:spPr>
            <a:xfrm>
              <a:off x="3286116" y="2000240"/>
              <a:ext cx="1071571" cy="3571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dirty="0">
                  <a:solidFill>
                    <a:schemeClr val="tx1"/>
                  </a:solidFill>
                </a:rPr>
                <a:t>【</a:t>
              </a:r>
              <a:r>
                <a:rPr lang="ja-JP" altLang="en-US" sz="800" b="1" dirty="0">
                  <a:solidFill>
                    <a:schemeClr val="tx1"/>
                  </a:solidFill>
                </a:rPr>
                <a:t>お年寄り</a:t>
              </a:r>
              <a:r>
                <a:rPr lang="en-US" altLang="ja-JP" sz="800" b="1" dirty="0">
                  <a:solidFill>
                    <a:schemeClr val="tx1"/>
                  </a:solidFill>
                </a:rPr>
                <a:t>】</a:t>
              </a:r>
              <a:endParaRPr lang="ja-JP" altLang="en-US" sz="800" b="1" dirty="0">
                <a:solidFill>
                  <a:schemeClr val="tx1"/>
                </a:solidFill>
              </a:endParaRPr>
            </a:p>
          </p:txBody>
        </p:sp>
      </p:grpSp>
      <p:grpSp>
        <p:nvGrpSpPr>
          <p:cNvPr id="28677" name="グループ化 36"/>
          <p:cNvGrpSpPr>
            <a:grpSpLocks/>
          </p:cNvGrpSpPr>
          <p:nvPr/>
        </p:nvGrpSpPr>
        <p:grpSpPr bwMode="auto">
          <a:xfrm>
            <a:off x="6143625" y="2428875"/>
            <a:ext cx="1285875" cy="2786063"/>
            <a:chOff x="6143636" y="1857364"/>
            <a:chExt cx="1285884" cy="2786082"/>
          </a:xfrm>
        </p:grpSpPr>
        <p:grpSp>
          <p:nvGrpSpPr>
            <p:cNvPr id="28695" name="グループ化 16"/>
            <p:cNvGrpSpPr>
              <a:grpSpLocks/>
            </p:cNvGrpSpPr>
            <p:nvPr/>
          </p:nvGrpSpPr>
          <p:grpSpPr bwMode="auto">
            <a:xfrm>
              <a:off x="6143636" y="1857364"/>
              <a:ext cx="1285884" cy="2786082"/>
              <a:chOff x="8953205" y="-809635"/>
              <a:chExt cx="2310063" cy="4786312"/>
            </a:xfrm>
          </p:grpSpPr>
          <p:sp>
            <p:nvSpPr>
              <p:cNvPr id="28697" name="AutoShape 4"/>
              <p:cNvSpPr>
                <a:spLocks noChangeArrowheads="1"/>
              </p:cNvSpPr>
              <p:nvPr/>
            </p:nvSpPr>
            <p:spPr bwMode="auto">
              <a:xfrm>
                <a:off x="8953205" y="-809635"/>
                <a:ext cx="2310063" cy="4786312"/>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a:p>
              <a:p>
                <a:pPr algn="ctr"/>
                <a:r>
                  <a:rPr lang="en-US" altLang="ja-JP" b="1"/>
                  <a:t> </a:t>
                </a:r>
              </a:p>
              <a:p>
                <a:pPr algn="ctr"/>
                <a:endParaRPr lang="ja-JP" altLang="en-US" b="1"/>
              </a:p>
              <a:p>
                <a:pPr algn="ctr"/>
                <a:endParaRPr lang="ja-JP" altLang="en-US" sz="1600"/>
              </a:p>
              <a:p>
                <a:pPr algn="ctr"/>
                <a:endParaRPr lang="ja-JP" altLang="en-US" sz="1600"/>
              </a:p>
              <a:p>
                <a:pPr algn="ctr"/>
                <a:r>
                  <a:rPr lang="ja-JP" altLang="en-US" sz="800"/>
                  <a:t>商店会が各家に配達</a:t>
                </a:r>
              </a:p>
              <a:p>
                <a:pPr algn="ctr"/>
                <a:endParaRPr lang="ja-JP" altLang="en-US" sz="800" b="1"/>
              </a:p>
            </p:txBody>
          </p:sp>
          <p:pic>
            <p:nvPicPr>
              <p:cNvPr id="28698" name="Picture 8" descr="C:\Documents and Settings\斉藤和恵\デスクトップ\toeicテスト\haru_0159.gif"/>
              <p:cNvPicPr>
                <a:picLocks noChangeAspect="1" noChangeArrowheads="1"/>
              </p:cNvPicPr>
              <p:nvPr/>
            </p:nvPicPr>
            <p:blipFill>
              <a:blip r:embed="rId7"/>
              <a:srcRect/>
              <a:stretch>
                <a:fillRect/>
              </a:stretch>
            </p:blipFill>
            <p:spPr bwMode="auto">
              <a:xfrm>
                <a:off x="9338216" y="294899"/>
                <a:ext cx="1619251" cy="1927224"/>
              </a:xfrm>
              <a:prstGeom prst="rect">
                <a:avLst/>
              </a:prstGeom>
              <a:noFill/>
              <a:ln w="9525">
                <a:noFill/>
                <a:miter lim="800000"/>
                <a:headEnd/>
                <a:tailEnd/>
              </a:ln>
            </p:spPr>
          </p:pic>
        </p:grpSp>
        <p:sp>
          <p:nvSpPr>
            <p:cNvPr id="29" name="正方形/長方形 28"/>
            <p:cNvSpPr/>
            <p:nvPr/>
          </p:nvSpPr>
          <p:spPr>
            <a:xfrm>
              <a:off x="6286512" y="2000240"/>
              <a:ext cx="1071571" cy="3571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dirty="0">
                  <a:solidFill>
                    <a:schemeClr val="tx1"/>
                  </a:solidFill>
                </a:rPr>
                <a:t>【</a:t>
              </a:r>
              <a:r>
                <a:rPr lang="ja-JP" altLang="en-US" sz="800" b="1" dirty="0">
                  <a:solidFill>
                    <a:schemeClr val="tx1"/>
                  </a:solidFill>
                </a:rPr>
                <a:t>商店会</a:t>
              </a:r>
              <a:r>
                <a:rPr lang="en-US" altLang="ja-JP" sz="800" b="1" dirty="0">
                  <a:solidFill>
                    <a:schemeClr val="tx1"/>
                  </a:solidFill>
                </a:rPr>
                <a:t>】</a:t>
              </a:r>
              <a:endParaRPr lang="ja-JP" altLang="en-US" sz="800" b="1" dirty="0">
                <a:solidFill>
                  <a:schemeClr val="tx1"/>
                </a:solidFill>
              </a:endParaRPr>
            </a:p>
          </p:txBody>
        </p:sp>
      </p:grpSp>
      <p:grpSp>
        <p:nvGrpSpPr>
          <p:cNvPr id="28678" name="グループ化 32"/>
          <p:cNvGrpSpPr>
            <a:grpSpLocks/>
          </p:cNvGrpSpPr>
          <p:nvPr/>
        </p:nvGrpSpPr>
        <p:grpSpPr bwMode="auto">
          <a:xfrm>
            <a:off x="214313" y="2428875"/>
            <a:ext cx="1285875" cy="2714625"/>
            <a:chOff x="214282" y="1857364"/>
            <a:chExt cx="1285884" cy="2714644"/>
          </a:xfrm>
        </p:grpSpPr>
        <p:grpSp>
          <p:nvGrpSpPr>
            <p:cNvPr id="28691" name="グループ化 9"/>
            <p:cNvGrpSpPr>
              <a:grpSpLocks/>
            </p:cNvGrpSpPr>
            <p:nvPr/>
          </p:nvGrpSpPr>
          <p:grpSpPr bwMode="auto">
            <a:xfrm>
              <a:off x="214282" y="1857364"/>
              <a:ext cx="1285884" cy="2714644"/>
              <a:chOff x="381000" y="1785938"/>
              <a:chExt cx="2310063" cy="4429125"/>
            </a:xfrm>
          </p:grpSpPr>
          <p:sp>
            <p:nvSpPr>
              <p:cNvPr id="28693" name="AutoShape 4"/>
              <p:cNvSpPr>
                <a:spLocks noChangeArrowheads="1"/>
              </p:cNvSpPr>
              <p:nvPr/>
            </p:nvSpPr>
            <p:spPr bwMode="auto">
              <a:xfrm>
                <a:off x="381000" y="1785938"/>
                <a:ext cx="2310063" cy="4429125"/>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a:p>
              <a:p>
                <a:pPr algn="ctr"/>
                <a:r>
                  <a:rPr lang="en-US" altLang="ja-JP" b="1"/>
                  <a:t> </a:t>
                </a:r>
              </a:p>
              <a:p>
                <a:pPr algn="ctr"/>
                <a:endParaRPr lang="ja-JP" altLang="en-US" b="1"/>
              </a:p>
              <a:p>
                <a:pPr algn="ctr"/>
                <a:endParaRPr lang="en-US" altLang="ja-JP" sz="800"/>
              </a:p>
              <a:p>
                <a:pPr algn="ctr"/>
                <a:endParaRPr lang="en-US" altLang="ja-JP" sz="800"/>
              </a:p>
              <a:p>
                <a:pPr algn="ctr"/>
                <a:r>
                  <a:rPr lang="ja-JP" altLang="en-US" sz="800"/>
                  <a:t>商店がおすすめ情報</a:t>
                </a:r>
              </a:p>
              <a:p>
                <a:pPr algn="ctr"/>
                <a:r>
                  <a:rPr lang="ja-JP" altLang="en-US" sz="800"/>
                  <a:t>を事務所に送信</a:t>
                </a:r>
              </a:p>
              <a:p>
                <a:pPr algn="ctr"/>
                <a:endParaRPr lang="en-US" altLang="ja-JP" sz="1600"/>
              </a:p>
            </p:txBody>
          </p:sp>
          <p:pic>
            <p:nvPicPr>
              <p:cNvPr id="28694" name="Picture 24" descr="C:\Documents and Settings\斉藤和恵\デスクトップ\toeicテスト\natsu08.gif"/>
              <p:cNvPicPr>
                <a:picLocks noChangeAspect="1" noChangeArrowheads="1"/>
              </p:cNvPicPr>
              <p:nvPr/>
            </p:nvPicPr>
            <p:blipFill>
              <a:blip r:embed="rId8"/>
              <a:srcRect/>
              <a:stretch>
                <a:fillRect/>
              </a:stretch>
            </p:blipFill>
            <p:spPr bwMode="auto">
              <a:xfrm>
                <a:off x="637674" y="2834941"/>
                <a:ext cx="1905000" cy="1828800"/>
              </a:xfrm>
              <a:prstGeom prst="rect">
                <a:avLst/>
              </a:prstGeom>
              <a:noFill/>
              <a:ln w="9525">
                <a:noFill/>
                <a:miter lim="800000"/>
                <a:headEnd/>
                <a:tailEnd/>
              </a:ln>
            </p:spPr>
          </p:pic>
        </p:grpSp>
        <p:sp>
          <p:nvSpPr>
            <p:cNvPr id="30" name="正方形/長方形 29"/>
            <p:cNvSpPr/>
            <p:nvPr/>
          </p:nvSpPr>
          <p:spPr>
            <a:xfrm>
              <a:off x="357158" y="2000240"/>
              <a:ext cx="1071569" cy="3571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dirty="0">
                  <a:solidFill>
                    <a:schemeClr val="tx1"/>
                  </a:solidFill>
                </a:rPr>
                <a:t>【</a:t>
              </a:r>
              <a:r>
                <a:rPr lang="ja-JP" altLang="en-US" sz="800" b="1" dirty="0">
                  <a:solidFill>
                    <a:schemeClr val="tx1"/>
                  </a:solidFill>
                </a:rPr>
                <a:t>商店会</a:t>
              </a:r>
              <a:r>
                <a:rPr lang="en-US" altLang="ja-JP" sz="800" b="1" dirty="0">
                  <a:solidFill>
                    <a:schemeClr val="tx1"/>
                  </a:solidFill>
                </a:rPr>
                <a:t>】</a:t>
              </a:r>
              <a:endParaRPr lang="ja-JP" altLang="en-US" sz="800" b="1" dirty="0">
                <a:solidFill>
                  <a:schemeClr val="tx1"/>
                </a:solidFill>
              </a:endParaRPr>
            </a:p>
          </p:txBody>
        </p:sp>
      </p:grpSp>
      <p:grpSp>
        <p:nvGrpSpPr>
          <p:cNvPr id="28679" name="グループ化 33"/>
          <p:cNvGrpSpPr>
            <a:grpSpLocks/>
          </p:cNvGrpSpPr>
          <p:nvPr/>
        </p:nvGrpSpPr>
        <p:grpSpPr bwMode="auto">
          <a:xfrm>
            <a:off x="1714500" y="2428875"/>
            <a:ext cx="1214438" cy="2786063"/>
            <a:chOff x="1714480" y="1857364"/>
            <a:chExt cx="1214446" cy="2786082"/>
          </a:xfrm>
        </p:grpSpPr>
        <p:sp>
          <p:nvSpPr>
            <p:cNvPr id="28688" name="AutoShape 4"/>
            <p:cNvSpPr>
              <a:spLocks noChangeArrowheads="1"/>
            </p:cNvSpPr>
            <p:nvPr/>
          </p:nvSpPr>
          <p:spPr bwMode="auto">
            <a:xfrm>
              <a:off x="1714480" y="1857364"/>
              <a:ext cx="1214446" cy="2786082"/>
            </a:xfrm>
            <a:prstGeom prst="roundRect">
              <a:avLst>
                <a:gd name="adj" fmla="val 16667"/>
              </a:avLst>
            </a:prstGeom>
            <a:solidFill>
              <a:schemeClr val="bg1"/>
            </a:solidFill>
            <a:ln w="12700">
              <a:solidFill>
                <a:schemeClr val="tx1"/>
              </a:solidFill>
              <a:round/>
              <a:headEnd/>
              <a:tailEnd/>
            </a:ln>
          </p:spPr>
          <p:txBody>
            <a:bodyPr wrap="none" anchor="ctr"/>
            <a:lstStyle/>
            <a:p>
              <a:pPr algn="ctr"/>
              <a:endParaRPr lang="en-US" altLang="ja-JP"/>
            </a:p>
            <a:p>
              <a:pPr algn="ctr"/>
              <a:endParaRPr lang="en-US" altLang="ja-JP"/>
            </a:p>
            <a:p>
              <a:pPr algn="ctr"/>
              <a:r>
                <a:rPr lang="en-US" altLang="ja-JP" b="1"/>
                <a:t> </a:t>
              </a:r>
            </a:p>
            <a:p>
              <a:pPr algn="ctr"/>
              <a:endParaRPr lang="en-US" altLang="ja-JP" sz="800"/>
            </a:p>
            <a:p>
              <a:pPr algn="ctr"/>
              <a:endParaRPr lang="en-US" altLang="ja-JP" sz="800"/>
            </a:p>
            <a:p>
              <a:pPr algn="ctr"/>
              <a:endParaRPr lang="en-US" altLang="ja-JP" sz="800"/>
            </a:p>
            <a:p>
              <a:pPr algn="ctr"/>
              <a:endParaRPr lang="en-US" altLang="ja-JP" sz="800"/>
            </a:p>
            <a:p>
              <a:pPr algn="ctr"/>
              <a:r>
                <a:rPr lang="ja-JP" altLang="en-US" sz="800"/>
                <a:t>事務局で商店の</a:t>
              </a:r>
            </a:p>
            <a:p>
              <a:pPr algn="ctr"/>
              <a:r>
                <a:rPr lang="ja-JP" altLang="en-US" sz="800"/>
                <a:t>おすすめ情報が掲載された</a:t>
              </a:r>
            </a:p>
            <a:p>
              <a:pPr algn="ctr"/>
              <a:r>
                <a:rPr lang="ja-JP" altLang="en-US" sz="800"/>
                <a:t>「よりどりＦＡＸ］の作成</a:t>
              </a:r>
            </a:p>
            <a:p>
              <a:pPr algn="ctr"/>
              <a:r>
                <a:rPr lang="ja-JP" altLang="en-US" sz="800"/>
                <a:t>お年寄りに送信</a:t>
              </a:r>
            </a:p>
            <a:p>
              <a:pPr algn="ctr"/>
              <a:endParaRPr lang="ja-JP" altLang="en-US" sz="800" b="1"/>
            </a:p>
          </p:txBody>
        </p:sp>
        <p:sp>
          <p:nvSpPr>
            <p:cNvPr id="26" name="正方形/長方形 25"/>
            <p:cNvSpPr/>
            <p:nvPr/>
          </p:nvSpPr>
          <p:spPr>
            <a:xfrm>
              <a:off x="1785918" y="2000240"/>
              <a:ext cx="1071569" cy="3571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800" b="1">
                  <a:solidFill>
                    <a:schemeClr val="tx1"/>
                  </a:solidFill>
                </a:rPr>
                <a:t>【</a:t>
              </a:r>
              <a:r>
                <a:rPr lang="ja-JP" altLang="en-US" sz="800" b="1">
                  <a:solidFill>
                    <a:schemeClr val="tx1"/>
                  </a:solidFill>
                </a:rPr>
                <a:t>事務局】</a:t>
              </a:r>
            </a:p>
          </p:txBody>
        </p:sp>
        <p:pic>
          <p:nvPicPr>
            <p:cNvPr id="28690" name="Picture 7" descr="C:\Documents and Settings\斉藤和恵\デスクトップ\toeicテスト\pc42.gif"/>
            <p:cNvPicPr>
              <a:picLocks noChangeAspect="1" noChangeArrowheads="1"/>
            </p:cNvPicPr>
            <p:nvPr/>
          </p:nvPicPr>
          <p:blipFill>
            <a:blip r:embed="rId4"/>
            <a:srcRect/>
            <a:stretch>
              <a:fillRect/>
            </a:stretch>
          </p:blipFill>
          <p:spPr bwMode="auto">
            <a:xfrm>
              <a:off x="1785918" y="2428868"/>
              <a:ext cx="1004597" cy="1125690"/>
            </a:xfrm>
            <a:prstGeom prst="rect">
              <a:avLst/>
            </a:prstGeom>
            <a:noFill/>
            <a:ln w="9525">
              <a:noFill/>
              <a:miter lim="800000"/>
              <a:headEnd/>
              <a:tailEnd/>
            </a:ln>
          </p:spPr>
        </p:pic>
      </p:grpSp>
      <p:sp>
        <p:nvSpPr>
          <p:cNvPr id="32" name="円/楕円 31"/>
          <p:cNvSpPr/>
          <p:nvPr/>
        </p:nvSpPr>
        <p:spPr>
          <a:xfrm flipH="1">
            <a:off x="8072438" y="3000375"/>
            <a:ext cx="142875" cy="21431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9" name="右矢印 38"/>
          <p:cNvSpPr/>
          <p:nvPr/>
        </p:nvSpPr>
        <p:spPr>
          <a:xfrm>
            <a:off x="1500188" y="3643313"/>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0" name="右矢印 39"/>
          <p:cNvSpPr/>
          <p:nvPr/>
        </p:nvSpPr>
        <p:spPr>
          <a:xfrm>
            <a:off x="2928938" y="3643313"/>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1" name="右矢印 40"/>
          <p:cNvSpPr/>
          <p:nvPr/>
        </p:nvSpPr>
        <p:spPr>
          <a:xfrm>
            <a:off x="4429125" y="3643313"/>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2" name="右矢印 41"/>
          <p:cNvSpPr/>
          <p:nvPr/>
        </p:nvSpPr>
        <p:spPr>
          <a:xfrm>
            <a:off x="5929313" y="3643313"/>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3" name="右矢印 42"/>
          <p:cNvSpPr/>
          <p:nvPr/>
        </p:nvSpPr>
        <p:spPr>
          <a:xfrm>
            <a:off x="7429500" y="3643313"/>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4" name="正方形/長方形 43"/>
          <p:cNvSpPr/>
          <p:nvPr/>
        </p:nvSpPr>
        <p:spPr>
          <a:xfrm>
            <a:off x="285750" y="1500188"/>
            <a:ext cx="8429625" cy="642937"/>
          </a:xfrm>
          <a:prstGeom prst="rect">
            <a:avLst/>
          </a:prstGeom>
          <a:solidFill>
            <a:schemeClr val="bg1"/>
          </a:solidFill>
          <a:ln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accent6">
                    <a:lumMod val="75000"/>
                  </a:schemeClr>
                </a:solidFill>
              </a:rPr>
              <a:t>－・－・－・－・－・－・－・－・－・－・－・－・－・－・－・－・－・－</a:t>
            </a:r>
          </a:p>
        </p:txBody>
      </p:sp>
      <p:sp>
        <p:nvSpPr>
          <p:cNvPr id="45" name="正方形/長方形 44"/>
          <p:cNvSpPr/>
          <p:nvPr/>
        </p:nvSpPr>
        <p:spPr>
          <a:xfrm>
            <a:off x="214313" y="5572125"/>
            <a:ext cx="8429625" cy="642938"/>
          </a:xfrm>
          <a:prstGeom prst="rect">
            <a:avLst/>
          </a:prstGeom>
          <a:solidFill>
            <a:schemeClr val="bg1"/>
          </a:solidFill>
          <a:ln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b="1" dirty="0">
                <a:solidFill>
                  <a:schemeClr val="accent6">
                    <a:lumMod val="75000"/>
                  </a:schemeClr>
                </a:solidFill>
              </a:rPr>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a:xfrm>
            <a:off x="685800" y="214313"/>
            <a:ext cx="7772400" cy="1000125"/>
          </a:xfrm>
        </p:spPr>
        <p:txBody>
          <a:bodyPr/>
          <a:lstStyle/>
          <a:p>
            <a:pPr eaLnBrk="1" hangingPunct="1"/>
            <a:r>
              <a:rPr lang="ja-JP" altLang="en-US" smtClean="0"/>
              <a:t>④シナリオ～留守情報シート～</a:t>
            </a:r>
          </a:p>
        </p:txBody>
      </p:sp>
      <p:sp>
        <p:nvSpPr>
          <p:cNvPr id="17411" name="Rectangle 4"/>
          <p:cNvSpPr>
            <a:spLocks noGrp="1" noChangeArrowheads="1"/>
          </p:cNvSpPr>
          <p:nvPr>
            <p:ph idx="1"/>
          </p:nvPr>
        </p:nvSpPr>
        <p:spPr>
          <a:xfrm>
            <a:off x="642938" y="4429125"/>
            <a:ext cx="7772400" cy="1924050"/>
          </a:xfrm>
          <a:solidFill>
            <a:srgbClr val="FFE79B"/>
          </a:solidFill>
          <a:ln>
            <a:solidFill>
              <a:srgbClr val="FFC000"/>
            </a:solidFill>
          </a:ln>
        </p:spPr>
        <p:txBody>
          <a:bodyPr rtlCol="0">
            <a:normAutofit lnSpcReduction="10000"/>
          </a:bodyPr>
          <a:lstStyle/>
          <a:p>
            <a:pPr eaLnBrk="1" fontAlgn="auto" hangingPunct="1">
              <a:lnSpc>
                <a:spcPct val="90000"/>
              </a:lnSpc>
              <a:spcAft>
                <a:spcPts val="0"/>
              </a:spcAft>
              <a:buFontTx/>
              <a:buNone/>
              <a:defRPr/>
            </a:pPr>
            <a:endParaRPr lang="en-US" altLang="ja-JP" sz="1800" dirty="0" smtClean="0"/>
          </a:p>
          <a:p>
            <a:pPr eaLnBrk="1" fontAlgn="auto" hangingPunct="1">
              <a:lnSpc>
                <a:spcPct val="90000"/>
              </a:lnSpc>
              <a:spcAft>
                <a:spcPts val="0"/>
              </a:spcAft>
              <a:buFontTx/>
              <a:buNone/>
              <a:defRPr/>
            </a:pPr>
            <a:r>
              <a:rPr lang="ja-JP" altLang="en-US" sz="1800" dirty="0" smtClean="0"/>
              <a:t>お年寄りに</a:t>
            </a:r>
            <a:r>
              <a:rPr lang="ja-JP" altLang="en-US" sz="1800" u="sng" dirty="0" smtClean="0"/>
              <a:t>“</a:t>
            </a:r>
            <a:r>
              <a:rPr lang="ja-JP" altLang="en-US" sz="1800" b="1" u="sng" dirty="0" smtClean="0"/>
              <a:t>留守情報シート</a:t>
            </a:r>
            <a:r>
              <a:rPr lang="ja-JP" altLang="en-US" sz="1800" u="sng" dirty="0" smtClean="0"/>
              <a:t>”</a:t>
            </a:r>
            <a:r>
              <a:rPr lang="ja-JP" altLang="en-US" sz="1800" dirty="0" smtClean="0"/>
              <a:t>を配布します。</a:t>
            </a:r>
          </a:p>
          <a:p>
            <a:pPr eaLnBrk="1" fontAlgn="auto" hangingPunct="1">
              <a:lnSpc>
                <a:spcPct val="90000"/>
              </a:lnSpc>
              <a:spcAft>
                <a:spcPts val="0"/>
              </a:spcAft>
              <a:buFontTx/>
              <a:buNone/>
              <a:defRPr/>
            </a:pPr>
            <a:r>
              <a:rPr lang="ja-JP" altLang="en-US" sz="1800" dirty="0" smtClean="0"/>
              <a:t>お年寄りが自宅を留守にする時、事前にＦＡＸで事務所にシートを</a:t>
            </a:r>
          </a:p>
          <a:p>
            <a:pPr eaLnBrk="1" fontAlgn="auto" hangingPunct="1">
              <a:lnSpc>
                <a:spcPct val="90000"/>
              </a:lnSpc>
              <a:spcAft>
                <a:spcPts val="0"/>
              </a:spcAft>
              <a:buFontTx/>
              <a:buNone/>
              <a:defRPr/>
            </a:pPr>
            <a:r>
              <a:rPr lang="ja-JP" altLang="en-US" sz="1800" dirty="0" smtClean="0"/>
              <a:t>送信してもらい、不在の日はＦＡＸ通信の配信を停止します。</a:t>
            </a:r>
          </a:p>
          <a:p>
            <a:pPr eaLnBrk="1" fontAlgn="auto" hangingPunct="1">
              <a:lnSpc>
                <a:spcPct val="90000"/>
              </a:lnSpc>
              <a:spcAft>
                <a:spcPts val="0"/>
              </a:spcAft>
              <a:buFontTx/>
              <a:buNone/>
              <a:defRPr/>
            </a:pPr>
            <a:r>
              <a:rPr lang="ja-JP" altLang="en-US" sz="1800" dirty="0" smtClean="0"/>
              <a:t>⇒お年寄りの不在情報を管理する</a:t>
            </a:r>
            <a:r>
              <a:rPr lang="ja-JP" altLang="en-US" sz="2000" dirty="0" smtClean="0"/>
              <a:t>。</a:t>
            </a:r>
            <a:endParaRPr lang="en-US" altLang="ja-JP" sz="2000" dirty="0" smtClean="0"/>
          </a:p>
          <a:p>
            <a:pPr algn="ctr" eaLnBrk="1" fontAlgn="auto" hangingPunct="1">
              <a:lnSpc>
                <a:spcPct val="90000"/>
              </a:lnSpc>
              <a:spcAft>
                <a:spcPts val="0"/>
              </a:spcAft>
              <a:buFontTx/>
              <a:buNone/>
              <a:defRPr/>
            </a:pPr>
            <a:r>
              <a:rPr lang="ja-JP" altLang="en-US" sz="2800" dirty="0" smtClean="0">
                <a:solidFill>
                  <a:srgbClr val="FF3300"/>
                </a:solidFill>
              </a:rPr>
              <a:t>＊災害時の安否の確認のために活用できます</a:t>
            </a:r>
          </a:p>
          <a:p>
            <a:pPr algn="ctr" eaLnBrk="1" fontAlgn="auto" hangingPunct="1">
              <a:lnSpc>
                <a:spcPct val="90000"/>
              </a:lnSpc>
              <a:spcBef>
                <a:spcPct val="0"/>
              </a:spcBef>
              <a:spcAft>
                <a:spcPts val="0"/>
              </a:spcAft>
              <a:buFontTx/>
              <a:buNone/>
              <a:defRPr/>
            </a:pPr>
            <a:endParaRPr lang="en-US" altLang="ja-JP" sz="2800" dirty="0" smtClean="0"/>
          </a:p>
        </p:txBody>
      </p:sp>
      <p:sp>
        <p:nvSpPr>
          <p:cNvPr id="29699" name="AutoShape 7"/>
          <p:cNvSpPr>
            <a:spLocks noChangeArrowheads="1"/>
          </p:cNvSpPr>
          <p:nvPr/>
        </p:nvSpPr>
        <p:spPr bwMode="auto">
          <a:xfrm>
            <a:off x="3200400" y="1371600"/>
            <a:ext cx="2438400" cy="2771775"/>
          </a:xfrm>
          <a:prstGeom prst="roundRect">
            <a:avLst>
              <a:gd name="adj" fmla="val 16667"/>
            </a:avLst>
          </a:prstGeom>
          <a:solidFill>
            <a:schemeClr val="bg1"/>
          </a:solidFill>
          <a:ln w="9525">
            <a:solidFill>
              <a:schemeClr val="tx1"/>
            </a:solidFill>
            <a:round/>
            <a:headEnd/>
            <a:tailEnd/>
          </a:ln>
        </p:spPr>
        <p:txBody>
          <a:bodyPr/>
          <a:lstStyle/>
          <a:p>
            <a:pPr marL="342900" indent="-342900" algn="ctr"/>
            <a:endParaRPr lang="en-US" altLang="ja-JP" sz="1600"/>
          </a:p>
          <a:p>
            <a:pPr marL="342900" indent="-342900" algn="ctr"/>
            <a:endParaRPr lang="en-US" altLang="ja-JP" sz="1600"/>
          </a:p>
          <a:p>
            <a:pPr marL="342900" indent="-342900" algn="ctr"/>
            <a:endParaRPr lang="en-US" altLang="ja-JP" sz="1600"/>
          </a:p>
          <a:p>
            <a:pPr marL="342900" indent="-342900" algn="ctr"/>
            <a:endParaRPr lang="en-US" altLang="ja-JP" sz="1600"/>
          </a:p>
          <a:p>
            <a:pPr marL="342900" indent="-342900" algn="ctr"/>
            <a:endParaRPr lang="en-US" altLang="ja-JP" sz="1600"/>
          </a:p>
          <a:p>
            <a:pPr marL="342900" indent="-342900" algn="ctr"/>
            <a:endParaRPr lang="en-US" altLang="ja-JP" sz="1600"/>
          </a:p>
          <a:p>
            <a:pPr marL="342900" indent="-342900" algn="ctr"/>
            <a:endParaRPr lang="en-US" altLang="ja-JP" sz="1600"/>
          </a:p>
          <a:p>
            <a:pPr marL="342900" indent="-342900" algn="ctr"/>
            <a:endParaRPr lang="en-US" altLang="ja-JP" sz="1600"/>
          </a:p>
          <a:p>
            <a:pPr marL="342900" indent="-342900" algn="ctr"/>
            <a:r>
              <a:rPr lang="ja-JP" altLang="en-US" sz="1400"/>
              <a:t>お年寄りが留守情報</a:t>
            </a:r>
          </a:p>
          <a:p>
            <a:pPr marL="342900" indent="-342900" algn="ctr"/>
            <a:r>
              <a:rPr lang="ja-JP" altLang="en-US" sz="1400"/>
              <a:t>をＦＡＸで事務局に送信</a:t>
            </a:r>
          </a:p>
          <a:p>
            <a:pPr marL="342900" indent="-342900" algn="ctr"/>
            <a:endParaRPr lang="ja-JP" altLang="en-US" sz="1600" b="1"/>
          </a:p>
        </p:txBody>
      </p:sp>
      <p:sp>
        <p:nvSpPr>
          <p:cNvPr id="29700" name="AutoShape 7"/>
          <p:cNvSpPr>
            <a:spLocks noChangeArrowheads="1"/>
          </p:cNvSpPr>
          <p:nvPr/>
        </p:nvSpPr>
        <p:spPr bwMode="auto">
          <a:xfrm>
            <a:off x="6143625" y="1357313"/>
            <a:ext cx="2438400" cy="2786062"/>
          </a:xfrm>
          <a:prstGeom prst="roundRect">
            <a:avLst>
              <a:gd name="adj" fmla="val 16667"/>
            </a:avLst>
          </a:prstGeom>
          <a:solidFill>
            <a:schemeClr val="bg1"/>
          </a:solidFill>
          <a:ln w="9525">
            <a:solidFill>
              <a:schemeClr val="tx1"/>
            </a:solidFill>
            <a:round/>
            <a:headEnd/>
            <a:tailEnd/>
          </a:ln>
        </p:spPr>
        <p:txBody>
          <a:bodyPr/>
          <a:lstStyle/>
          <a:p>
            <a:pPr marL="342900" indent="-342900" algn="ctr"/>
            <a:endParaRPr lang="en-US" altLang="ja-JP" sz="1600"/>
          </a:p>
          <a:p>
            <a:pPr marL="342900" indent="-342900" algn="ctr"/>
            <a:endParaRPr lang="en-US" altLang="ja-JP" sz="1600"/>
          </a:p>
          <a:p>
            <a:pPr marL="342900" indent="-342900" algn="ctr"/>
            <a:endParaRPr lang="ja-JP" altLang="en-US" sz="1600"/>
          </a:p>
          <a:p>
            <a:pPr marL="342900" indent="-342900" algn="ctr"/>
            <a:endParaRPr lang="ja-JP" altLang="en-US" sz="1600"/>
          </a:p>
          <a:p>
            <a:pPr marL="342900" indent="-342900" algn="ctr"/>
            <a:endParaRPr lang="ja-JP" altLang="en-US" sz="1600"/>
          </a:p>
          <a:p>
            <a:pPr marL="342900" indent="-342900" algn="ctr"/>
            <a:endParaRPr lang="ja-JP" altLang="en-US" sz="1600"/>
          </a:p>
          <a:p>
            <a:pPr marL="342900" indent="-342900" algn="ctr"/>
            <a:endParaRPr lang="en-US" altLang="ja-JP" sz="1600"/>
          </a:p>
          <a:p>
            <a:pPr marL="342900" indent="-342900" algn="ctr"/>
            <a:r>
              <a:rPr lang="ja-JP" altLang="en-US" sz="1400"/>
              <a:t>ＦＡＸを受信</a:t>
            </a:r>
            <a:endParaRPr lang="en-US" altLang="ja-JP" sz="1400"/>
          </a:p>
          <a:p>
            <a:pPr marL="342900" indent="-342900" algn="ctr"/>
            <a:r>
              <a:rPr lang="ja-JP" altLang="en-US" sz="1400"/>
              <a:t>システムに入力</a:t>
            </a:r>
          </a:p>
          <a:p>
            <a:pPr marL="342900" indent="-342900" algn="ctr"/>
            <a:r>
              <a:rPr lang="ja-JP" altLang="en-US" sz="1400"/>
              <a:t>不在情報の管理</a:t>
            </a:r>
          </a:p>
        </p:txBody>
      </p:sp>
      <p:sp>
        <p:nvSpPr>
          <p:cNvPr id="29701" name="AutoShape 7"/>
          <p:cNvSpPr>
            <a:spLocks noChangeArrowheads="1"/>
          </p:cNvSpPr>
          <p:nvPr/>
        </p:nvSpPr>
        <p:spPr bwMode="auto">
          <a:xfrm>
            <a:off x="304800" y="1371600"/>
            <a:ext cx="2438400" cy="2771775"/>
          </a:xfrm>
          <a:prstGeom prst="roundRect">
            <a:avLst>
              <a:gd name="adj" fmla="val 16667"/>
            </a:avLst>
          </a:prstGeom>
          <a:solidFill>
            <a:schemeClr val="bg1"/>
          </a:solidFill>
          <a:ln w="9525">
            <a:solidFill>
              <a:schemeClr val="tx1"/>
            </a:solidFill>
            <a:round/>
            <a:headEnd/>
            <a:tailEnd/>
          </a:ln>
        </p:spPr>
        <p:txBody>
          <a:bodyPr/>
          <a:lstStyle/>
          <a:p>
            <a:pPr marL="342900" indent="-342900" algn="ctr"/>
            <a:endParaRPr lang="en-US" altLang="ja-JP" sz="1600"/>
          </a:p>
          <a:p>
            <a:pPr marL="342900" indent="-342900" algn="ctr"/>
            <a:endParaRPr lang="en-US" altLang="ja-JP" sz="1600"/>
          </a:p>
          <a:p>
            <a:pPr marL="342900" indent="-342900" algn="ctr"/>
            <a:endParaRPr lang="en-US" altLang="ja-JP" sz="1600"/>
          </a:p>
          <a:p>
            <a:pPr marL="342900" indent="-342900" algn="ctr"/>
            <a:endParaRPr lang="en-US" altLang="ja-JP" sz="1600"/>
          </a:p>
          <a:p>
            <a:pPr marL="342900" indent="-342900" algn="ctr"/>
            <a:endParaRPr lang="en-US" altLang="ja-JP" sz="1600"/>
          </a:p>
          <a:p>
            <a:pPr marL="342900" indent="-342900" algn="ctr"/>
            <a:endParaRPr lang="en-US" altLang="ja-JP" sz="1600"/>
          </a:p>
          <a:p>
            <a:pPr marL="342900" indent="-342900" algn="ctr"/>
            <a:endParaRPr lang="ja-JP" altLang="en-US" sz="1600"/>
          </a:p>
          <a:p>
            <a:pPr marL="342900" indent="-342900" algn="ctr"/>
            <a:endParaRPr lang="en-US" altLang="ja-JP" sz="1600"/>
          </a:p>
          <a:p>
            <a:pPr marL="342900" indent="-342900" algn="ctr"/>
            <a:r>
              <a:rPr lang="ja-JP" altLang="en-US" sz="1400"/>
              <a:t>留守情報シートの配布</a:t>
            </a:r>
          </a:p>
        </p:txBody>
      </p:sp>
      <p:sp>
        <p:nvSpPr>
          <p:cNvPr id="10" name="右矢印 9"/>
          <p:cNvSpPr/>
          <p:nvPr/>
        </p:nvSpPr>
        <p:spPr>
          <a:xfrm>
            <a:off x="5786438" y="2643188"/>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右矢印 10"/>
          <p:cNvSpPr/>
          <p:nvPr/>
        </p:nvSpPr>
        <p:spPr>
          <a:xfrm>
            <a:off x="2857500" y="2643188"/>
            <a:ext cx="285750" cy="285750"/>
          </a:xfrm>
          <a:prstGeom prst="rightArrow">
            <a:avLst/>
          </a:prstGeom>
          <a:solidFill>
            <a:srgbClr val="FFE79B"/>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pic>
        <p:nvPicPr>
          <p:cNvPr id="29704" name="Picture 7" descr="C:\Documents and Settings\斉藤和恵\デスクトップ\toeicテスト\pc42.gif"/>
          <p:cNvPicPr>
            <a:picLocks noChangeAspect="1" noChangeArrowheads="1"/>
          </p:cNvPicPr>
          <p:nvPr/>
        </p:nvPicPr>
        <p:blipFill>
          <a:blip r:embed="rId2"/>
          <a:srcRect/>
          <a:stretch>
            <a:fillRect/>
          </a:stretch>
        </p:blipFill>
        <p:spPr bwMode="auto">
          <a:xfrm>
            <a:off x="6786563" y="2000250"/>
            <a:ext cx="1143000" cy="1143000"/>
          </a:xfrm>
          <a:prstGeom prst="rect">
            <a:avLst/>
          </a:prstGeom>
          <a:noFill/>
          <a:ln w="9525">
            <a:noFill/>
            <a:miter lim="800000"/>
            <a:headEnd/>
            <a:tailEnd/>
          </a:ln>
        </p:spPr>
      </p:pic>
      <p:pic>
        <p:nvPicPr>
          <p:cNvPr id="29705" name="Picture 26" descr="C:\Documents and Settings\斉藤和恵\デスクトップ\toeicテスト\kiki_0103.gif"/>
          <p:cNvPicPr>
            <a:picLocks noChangeAspect="1" noChangeArrowheads="1"/>
          </p:cNvPicPr>
          <p:nvPr/>
        </p:nvPicPr>
        <p:blipFill>
          <a:blip r:embed="rId3"/>
          <a:srcRect/>
          <a:stretch>
            <a:fillRect/>
          </a:stretch>
        </p:blipFill>
        <p:spPr bwMode="auto">
          <a:xfrm>
            <a:off x="3643313" y="2214563"/>
            <a:ext cx="666750" cy="420687"/>
          </a:xfrm>
          <a:prstGeom prst="rect">
            <a:avLst/>
          </a:prstGeom>
          <a:noFill/>
          <a:ln w="9525">
            <a:noFill/>
            <a:miter lim="800000"/>
            <a:headEnd/>
            <a:tailEnd/>
          </a:ln>
        </p:spPr>
      </p:pic>
      <p:pic>
        <p:nvPicPr>
          <p:cNvPr id="29706" name="Picture 27" descr="C:\Documents and Settings\斉藤和恵\デスクトップ\toeicテスト\health_0171.gif"/>
          <p:cNvPicPr>
            <a:picLocks noChangeAspect="1" noChangeArrowheads="1"/>
          </p:cNvPicPr>
          <p:nvPr/>
        </p:nvPicPr>
        <p:blipFill>
          <a:blip r:embed="rId4"/>
          <a:srcRect/>
          <a:stretch>
            <a:fillRect/>
          </a:stretch>
        </p:blipFill>
        <p:spPr bwMode="auto">
          <a:xfrm>
            <a:off x="4071938" y="2143125"/>
            <a:ext cx="1000125" cy="1149350"/>
          </a:xfrm>
          <a:prstGeom prst="rect">
            <a:avLst/>
          </a:prstGeom>
          <a:noFill/>
          <a:ln w="9525">
            <a:noFill/>
            <a:miter lim="800000"/>
            <a:headEnd/>
            <a:tailEnd/>
          </a:ln>
        </p:spPr>
      </p:pic>
      <p:sp>
        <p:nvSpPr>
          <p:cNvPr id="16" name="正方形/長方形 15"/>
          <p:cNvSpPr/>
          <p:nvPr/>
        </p:nvSpPr>
        <p:spPr>
          <a:xfrm>
            <a:off x="1071563" y="1571625"/>
            <a:ext cx="1071562" cy="2857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b="1" dirty="0">
                <a:solidFill>
                  <a:schemeClr val="tx1"/>
                </a:solidFill>
              </a:rPr>
              <a:t>【</a:t>
            </a:r>
            <a:r>
              <a:rPr lang="ja-JP" altLang="en-US" sz="1600" b="1" dirty="0">
                <a:solidFill>
                  <a:schemeClr val="tx1"/>
                </a:solidFill>
              </a:rPr>
              <a:t>事務局</a:t>
            </a:r>
            <a:r>
              <a:rPr lang="en-US" altLang="ja-JP" sz="1600" b="1" dirty="0">
                <a:solidFill>
                  <a:schemeClr val="tx1"/>
                </a:solidFill>
              </a:rPr>
              <a:t>】</a:t>
            </a:r>
            <a:endParaRPr lang="ja-JP" altLang="en-US" sz="1600" b="1" dirty="0">
              <a:solidFill>
                <a:schemeClr val="tx1"/>
              </a:solidFill>
            </a:endParaRPr>
          </a:p>
        </p:txBody>
      </p:sp>
      <p:sp>
        <p:nvSpPr>
          <p:cNvPr id="17" name="正方形/長方形 16"/>
          <p:cNvSpPr/>
          <p:nvPr/>
        </p:nvSpPr>
        <p:spPr>
          <a:xfrm>
            <a:off x="3786188" y="1643063"/>
            <a:ext cx="1357312" cy="21431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b="1" dirty="0">
                <a:solidFill>
                  <a:schemeClr val="tx1"/>
                </a:solidFill>
              </a:rPr>
              <a:t>【</a:t>
            </a:r>
            <a:r>
              <a:rPr lang="ja-JP" altLang="en-US" sz="1600" b="1" dirty="0">
                <a:solidFill>
                  <a:schemeClr val="tx1"/>
                </a:solidFill>
              </a:rPr>
              <a:t>お年寄り</a:t>
            </a:r>
            <a:r>
              <a:rPr lang="en-US" altLang="ja-JP" sz="1600" b="1" dirty="0">
                <a:solidFill>
                  <a:schemeClr val="tx1"/>
                </a:solidFill>
              </a:rPr>
              <a:t>】</a:t>
            </a:r>
            <a:endParaRPr lang="ja-JP" altLang="en-US" sz="1600" b="1" dirty="0">
              <a:solidFill>
                <a:schemeClr val="tx1"/>
              </a:solidFill>
            </a:endParaRPr>
          </a:p>
        </p:txBody>
      </p:sp>
      <p:sp>
        <p:nvSpPr>
          <p:cNvPr id="18" name="正方形/長方形 17"/>
          <p:cNvSpPr/>
          <p:nvPr/>
        </p:nvSpPr>
        <p:spPr>
          <a:xfrm>
            <a:off x="6858000" y="1571625"/>
            <a:ext cx="1071563" cy="2857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sz="1600" b="1" dirty="0">
                <a:solidFill>
                  <a:schemeClr val="tx1"/>
                </a:solidFill>
              </a:rPr>
              <a:t>【</a:t>
            </a:r>
            <a:r>
              <a:rPr lang="ja-JP" altLang="en-US" sz="1600" b="1" dirty="0">
                <a:solidFill>
                  <a:schemeClr val="tx1"/>
                </a:solidFill>
              </a:rPr>
              <a:t>事務局</a:t>
            </a:r>
            <a:r>
              <a:rPr lang="en-US" altLang="ja-JP" sz="1600" b="1" dirty="0">
                <a:solidFill>
                  <a:schemeClr val="tx1"/>
                </a:solidFill>
              </a:rPr>
              <a:t>】</a:t>
            </a:r>
            <a:endParaRPr lang="ja-JP" altLang="en-US" sz="1600" b="1" dirty="0">
              <a:solidFill>
                <a:schemeClr val="tx1"/>
              </a:solidFill>
            </a:endParaRPr>
          </a:p>
        </p:txBody>
      </p:sp>
      <p:pic>
        <p:nvPicPr>
          <p:cNvPr id="29710" name="Picture 7" descr="C:\Documents and Settings\斉藤和恵\デスクトップ\toeicテスト\pc42.gif"/>
          <p:cNvPicPr>
            <a:picLocks noChangeAspect="1" noChangeArrowheads="1"/>
          </p:cNvPicPr>
          <p:nvPr/>
        </p:nvPicPr>
        <p:blipFill>
          <a:blip r:embed="rId2"/>
          <a:srcRect/>
          <a:stretch>
            <a:fillRect/>
          </a:stretch>
        </p:blipFill>
        <p:spPr bwMode="auto">
          <a:xfrm>
            <a:off x="1000125" y="2071688"/>
            <a:ext cx="11430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142875" y="228600"/>
            <a:ext cx="8858250" cy="838200"/>
          </a:xfrm>
        </p:spPr>
        <p:txBody>
          <a:bodyPr/>
          <a:lstStyle/>
          <a:p>
            <a:pPr eaLnBrk="1" hangingPunct="1"/>
            <a:r>
              <a:rPr lang="ja-JP" altLang="en-US" sz="4000" smtClean="0"/>
              <a:t>「いきいき通信」の応用例</a:t>
            </a:r>
          </a:p>
        </p:txBody>
      </p:sp>
      <p:sp>
        <p:nvSpPr>
          <p:cNvPr id="17411" name="Rectangle 3"/>
          <p:cNvSpPr>
            <a:spLocks noGrp="1" noChangeArrowheads="1"/>
          </p:cNvSpPr>
          <p:nvPr>
            <p:ph idx="1"/>
          </p:nvPr>
        </p:nvSpPr>
        <p:spPr>
          <a:xfrm>
            <a:off x="457200" y="990600"/>
            <a:ext cx="8382000" cy="5438775"/>
          </a:xfrm>
        </p:spPr>
        <p:txBody>
          <a:bodyPr rtlCol="0">
            <a:normAutofit fontScale="92500" lnSpcReduction="10000"/>
          </a:bodyPr>
          <a:lstStyle/>
          <a:p>
            <a:pPr eaLnBrk="1" fontAlgn="auto" hangingPunct="1">
              <a:lnSpc>
                <a:spcPct val="90000"/>
              </a:lnSpc>
              <a:spcAft>
                <a:spcPts val="0"/>
              </a:spcAft>
              <a:buFontTx/>
              <a:buNone/>
              <a:defRPr/>
            </a:pPr>
            <a:endParaRPr lang="en-US" altLang="ja-JP" sz="2400" b="1" dirty="0" smtClean="0"/>
          </a:p>
          <a:p>
            <a:pPr eaLnBrk="1" fontAlgn="auto" hangingPunct="1">
              <a:lnSpc>
                <a:spcPct val="90000"/>
              </a:lnSpc>
              <a:spcAft>
                <a:spcPts val="0"/>
              </a:spcAft>
              <a:buFontTx/>
              <a:buNone/>
              <a:defRPr/>
            </a:pPr>
            <a:r>
              <a:rPr lang="ja-JP" altLang="en-US" sz="2400" b="1" dirty="0" smtClean="0"/>
              <a:t>①「お手伝いサービス」</a:t>
            </a:r>
          </a:p>
          <a:p>
            <a:pPr eaLnBrk="1" fontAlgn="auto" hangingPunct="1">
              <a:lnSpc>
                <a:spcPct val="90000"/>
              </a:lnSpc>
              <a:spcAft>
                <a:spcPts val="0"/>
              </a:spcAft>
              <a:buFontTx/>
              <a:buNone/>
              <a:defRPr/>
            </a:pPr>
            <a:r>
              <a:rPr lang="ja-JP" altLang="en-US" sz="2400" b="1" dirty="0" smtClean="0"/>
              <a:t>　　　　　</a:t>
            </a:r>
            <a:r>
              <a:rPr lang="ja-JP" altLang="en-US" sz="2000" dirty="0" smtClean="0"/>
              <a:t>⇒自治体またはボランティアにお手伝いのリクエストをする</a:t>
            </a:r>
          </a:p>
          <a:p>
            <a:pPr eaLnBrk="1" fontAlgn="auto" hangingPunct="1">
              <a:lnSpc>
                <a:spcPct val="90000"/>
              </a:lnSpc>
              <a:spcAft>
                <a:spcPts val="0"/>
              </a:spcAft>
              <a:buFontTx/>
              <a:buNone/>
              <a:defRPr/>
            </a:pPr>
            <a:r>
              <a:rPr lang="ja-JP" altLang="en-US" sz="2000" dirty="0" smtClean="0"/>
              <a:t>　　　　　　　　事務局が情報を提供し、ボランティアで実際のサービスを行う</a:t>
            </a:r>
            <a:endParaRPr lang="ja-JP" altLang="en-US" sz="2400" b="1" dirty="0" smtClean="0"/>
          </a:p>
          <a:p>
            <a:pPr eaLnBrk="1" fontAlgn="auto" hangingPunct="1">
              <a:lnSpc>
                <a:spcPct val="90000"/>
              </a:lnSpc>
              <a:spcAft>
                <a:spcPts val="0"/>
              </a:spcAft>
              <a:buFontTx/>
              <a:buNone/>
              <a:defRPr/>
            </a:pPr>
            <a:r>
              <a:rPr lang="ja-JP" altLang="en-US" sz="2400" b="1" dirty="0" smtClean="0"/>
              <a:t>②「趣味サークルのお知らせ」</a:t>
            </a:r>
          </a:p>
          <a:p>
            <a:pPr eaLnBrk="1" fontAlgn="auto" hangingPunct="1">
              <a:lnSpc>
                <a:spcPct val="90000"/>
              </a:lnSpc>
              <a:spcAft>
                <a:spcPts val="0"/>
              </a:spcAft>
              <a:buFontTx/>
              <a:buNone/>
              <a:defRPr/>
            </a:pPr>
            <a:r>
              <a:rPr lang="ja-JP" altLang="en-US" sz="2000" dirty="0" smtClean="0"/>
              <a:t>　　　　　　</a:t>
            </a:r>
            <a:r>
              <a:rPr lang="en-US" altLang="ja-JP" sz="2000" dirty="0" smtClean="0"/>
              <a:t>Ex)</a:t>
            </a:r>
            <a:r>
              <a:rPr lang="ja-JP" altLang="en-US" sz="2000" dirty="0" smtClean="0"/>
              <a:t>俳句・川柳の会でＦＡＸを用いて投稿してコンテストを行う</a:t>
            </a:r>
          </a:p>
          <a:p>
            <a:pPr eaLnBrk="1" fontAlgn="auto" hangingPunct="1">
              <a:lnSpc>
                <a:spcPct val="90000"/>
              </a:lnSpc>
              <a:spcAft>
                <a:spcPts val="0"/>
              </a:spcAft>
              <a:buFontTx/>
              <a:buNone/>
              <a:defRPr/>
            </a:pPr>
            <a:r>
              <a:rPr lang="ja-JP" altLang="en-US" sz="2000" dirty="0" smtClean="0"/>
              <a:t>　　　　　　　→優勝商品の贈呈</a:t>
            </a:r>
          </a:p>
          <a:p>
            <a:pPr eaLnBrk="1" fontAlgn="auto" hangingPunct="1">
              <a:lnSpc>
                <a:spcPct val="90000"/>
              </a:lnSpc>
              <a:spcAft>
                <a:spcPts val="0"/>
              </a:spcAft>
              <a:buFontTx/>
              <a:buNone/>
              <a:defRPr/>
            </a:pPr>
            <a:r>
              <a:rPr lang="ja-JP" altLang="en-US" sz="2400" b="1" dirty="0" smtClean="0"/>
              <a:t>③「会員同士の交流イベント」</a:t>
            </a:r>
          </a:p>
          <a:p>
            <a:pPr eaLnBrk="1" fontAlgn="auto" hangingPunct="1">
              <a:lnSpc>
                <a:spcPct val="90000"/>
              </a:lnSpc>
              <a:spcAft>
                <a:spcPts val="0"/>
              </a:spcAft>
              <a:buFontTx/>
              <a:buNone/>
              <a:defRPr/>
            </a:pPr>
            <a:r>
              <a:rPr lang="ja-JP" altLang="en-US" sz="2800" dirty="0" smtClean="0"/>
              <a:t>　　　　</a:t>
            </a:r>
            <a:r>
              <a:rPr lang="ja-JP" altLang="en-US" sz="2400" dirty="0" smtClean="0"/>
              <a:t>⇒</a:t>
            </a:r>
            <a:r>
              <a:rPr lang="ja-JP" altLang="en-US" sz="2000" dirty="0" smtClean="0"/>
              <a:t>日帰りツアー、国会見学など旅行会社とタイアップ</a:t>
            </a:r>
          </a:p>
          <a:p>
            <a:pPr eaLnBrk="1" fontAlgn="auto" hangingPunct="1">
              <a:lnSpc>
                <a:spcPct val="90000"/>
              </a:lnSpc>
              <a:spcAft>
                <a:spcPts val="0"/>
              </a:spcAft>
              <a:buFontTx/>
              <a:buNone/>
              <a:defRPr/>
            </a:pPr>
            <a:r>
              <a:rPr lang="ja-JP" altLang="en-US" sz="2000" dirty="0" smtClean="0"/>
              <a:t>　　　　　　　ユーザー同士のつながりをつくる事を目標とする</a:t>
            </a:r>
          </a:p>
          <a:p>
            <a:pPr eaLnBrk="1" fontAlgn="auto" hangingPunct="1">
              <a:lnSpc>
                <a:spcPct val="90000"/>
              </a:lnSpc>
              <a:spcAft>
                <a:spcPts val="0"/>
              </a:spcAft>
              <a:buFontTx/>
              <a:buNone/>
              <a:defRPr/>
            </a:pPr>
            <a:r>
              <a:rPr lang="ja-JP" altLang="en-US" sz="2400" b="1" dirty="0" smtClean="0"/>
              <a:t>④「図書のサービス」</a:t>
            </a:r>
          </a:p>
          <a:p>
            <a:pPr eaLnBrk="1" fontAlgn="auto" hangingPunct="1">
              <a:lnSpc>
                <a:spcPct val="90000"/>
              </a:lnSpc>
              <a:spcAft>
                <a:spcPts val="0"/>
              </a:spcAft>
              <a:buFontTx/>
              <a:buNone/>
              <a:defRPr/>
            </a:pPr>
            <a:r>
              <a:rPr lang="ja-JP" altLang="en-US" sz="2800" dirty="0" smtClean="0"/>
              <a:t>　　　　</a:t>
            </a:r>
            <a:r>
              <a:rPr lang="ja-JP" altLang="en-US" sz="2000" dirty="0" smtClean="0"/>
              <a:t>⇒新刊本の紹介→話題の本のリストを送り注文をとる</a:t>
            </a:r>
          </a:p>
          <a:p>
            <a:pPr eaLnBrk="1" fontAlgn="auto" hangingPunct="1">
              <a:lnSpc>
                <a:spcPct val="90000"/>
              </a:lnSpc>
              <a:spcAft>
                <a:spcPts val="0"/>
              </a:spcAft>
              <a:buFontTx/>
              <a:buNone/>
              <a:defRPr/>
            </a:pPr>
            <a:r>
              <a:rPr lang="ja-JP" altLang="en-US" sz="2400" b="1" dirty="0" smtClean="0"/>
              <a:t>⑤「記念日のメッセージサービス」</a:t>
            </a:r>
          </a:p>
          <a:p>
            <a:pPr eaLnBrk="1" fontAlgn="auto" hangingPunct="1">
              <a:lnSpc>
                <a:spcPct val="90000"/>
              </a:lnSpc>
              <a:spcAft>
                <a:spcPts val="0"/>
              </a:spcAft>
              <a:buFontTx/>
              <a:buNone/>
              <a:defRPr/>
            </a:pPr>
            <a:r>
              <a:rPr lang="ja-JP" altLang="en-US" sz="2800" dirty="0" smtClean="0"/>
              <a:t>　　　　</a:t>
            </a:r>
            <a:r>
              <a:rPr lang="ja-JP" altLang="en-US" sz="2000" dirty="0" smtClean="0"/>
              <a:t>⇒お年寄りの誕生日にはメッセージを載せる</a:t>
            </a:r>
          </a:p>
          <a:p>
            <a:pPr eaLnBrk="1" fontAlgn="auto" hangingPunct="1">
              <a:lnSpc>
                <a:spcPct val="90000"/>
              </a:lnSpc>
              <a:spcAft>
                <a:spcPts val="0"/>
              </a:spcAft>
              <a:buFontTx/>
              <a:buNone/>
              <a:defRPr/>
            </a:pPr>
            <a:r>
              <a:rPr lang="ja-JP" altLang="en-US" sz="2000" dirty="0" smtClean="0"/>
              <a:t>　　　　　　　地域の店のサービス券などを印刷</a:t>
            </a:r>
            <a:endParaRPr lang="en-US" altLang="ja-JP" sz="2000" dirty="0" smtClean="0"/>
          </a:p>
          <a:p>
            <a:pPr eaLnBrk="1" fontAlgn="auto" hangingPunct="1">
              <a:lnSpc>
                <a:spcPct val="90000"/>
              </a:lnSpc>
              <a:spcAft>
                <a:spcPts val="0"/>
              </a:spcAft>
              <a:buFontTx/>
              <a:buNone/>
              <a:defRPr/>
            </a:pPr>
            <a:endParaRPr lang="ja-JP" altLang="en-US" sz="2000" dirty="0" smtClean="0"/>
          </a:p>
        </p:txBody>
      </p:sp>
      <p:pic>
        <p:nvPicPr>
          <p:cNvPr id="30723" name="Picture 4" descr="C:\Documents and Settings\斉藤和恵\デスクトップ\toeicテスト\fuyu_0378.gif"/>
          <p:cNvPicPr>
            <a:picLocks noChangeAspect="1" noChangeArrowheads="1"/>
          </p:cNvPicPr>
          <p:nvPr/>
        </p:nvPicPr>
        <p:blipFill>
          <a:blip r:embed="rId2"/>
          <a:srcRect/>
          <a:stretch>
            <a:fillRect/>
          </a:stretch>
        </p:blipFill>
        <p:spPr bwMode="auto">
          <a:xfrm>
            <a:off x="6934200" y="5715000"/>
            <a:ext cx="1143000" cy="8461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タイトル 1"/>
          <p:cNvSpPr>
            <a:spLocks noGrp="1"/>
          </p:cNvSpPr>
          <p:nvPr>
            <p:ph type="title"/>
          </p:nvPr>
        </p:nvSpPr>
        <p:spPr>
          <a:xfrm>
            <a:off x="685800" y="0"/>
            <a:ext cx="7772400" cy="1143000"/>
          </a:xfrm>
        </p:spPr>
        <p:txBody>
          <a:bodyPr/>
          <a:lstStyle/>
          <a:p>
            <a:pPr eaLnBrk="1" hangingPunct="1"/>
            <a:endParaRPr lang="ja-JP" altLang="en-US" smtClean="0"/>
          </a:p>
        </p:txBody>
      </p:sp>
      <p:sp>
        <p:nvSpPr>
          <p:cNvPr id="31746" name="コンテンツ プレースホルダ 2"/>
          <p:cNvSpPr>
            <a:spLocks noGrp="1"/>
          </p:cNvSpPr>
          <p:nvPr>
            <p:ph idx="1"/>
          </p:nvPr>
        </p:nvSpPr>
        <p:spPr>
          <a:xfrm>
            <a:off x="428625" y="1285875"/>
            <a:ext cx="8077200" cy="4953000"/>
          </a:xfrm>
        </p:spPr>
        <p:txBody>
          <a:bodyPr/>
          <a:lstStyle/>
          <a:p>
            <a:pPr eaLnBrk="1" hangingPunct="1">
              <a:buFontTx/>
              <a:buNone/>
            </a:pPr>
            <a:r>
              <a:rPr lang="ja-JP" altLang="en-US" sz="2400" b="1" smtClean="0"/>
              <a:t>⑥こっそり孫の誕生日プレゼント作戦</a:t>
            </a:r>
            <a:endParaRPr lang="en-US" altLang="ja-JP" sz="2400" b="1" smtClean="0"/>
          </a:p>
          <a:p>
            <a:pPr eaLnBrk="1" hangingPunct="1">
              <a:buFontTx/>
              <a:buNone/>
            </a:pPr>
            <a:r>
              <a:rPr lang="ja-JP" altLang="en-US" sz="2400" smtClean="0"/>
              <a:t>　　　　⇒</a:t>
            </a:r>
            <a:r>
              <a:rPr lang="ja-JP" altLang="en-US" sz="2000" smtClean="0"/>
              <a:t>孫の誕生日を事前に登録</a:t>
            </a:r>
            <a:endParaRPr lang="en-US" altLang="ja-JP" sz="2000" smtClean="0"/>
          </a:p>
          <a:p>
            <a:pPr eaLnBrk="1" hangingPunct="1">
              <a:buFontTx/>
              <a:buNone/>
            </a:pPr>
            <a:r>
              <a:rPr lang="ja-JP" altLang="en-US" sz="2000" smtClean="0"/>
              <a:t>　　　　　　子どもの欲しがる商品のリストを送信</a:t>
            </a:r>
            <a:endParaRPr lang="en-US" altLang="ja-JP" sz="2000" smtClean="0"/>
          </a:p>
          <a:p>
            <a:pPr eaLnBrk="1" hangingPunct="1">
              <a:buFontTx/>
              <a:buNone/>
            </a:pPr>
            <a:r>
              <a:rPr lang="ja-JP" altLang="en-US" sz="2000" smtClean="0"/>
              <a:t>　　　　　　</a:t>
            </a:r>
            <a:r>
              <a:rPr lang="en-US" altLang="ja-JP" sz="2000" smtClean="0"/>
              <a:t>FAX</a:t>
            </a:r>
            <a:r>
              <a:rPr lang="ja-JP" altLang="en-US" sz="2000" smtClean="0"/>
              <a:t>で注文を取る（地元の商店街）</a:t>
            </a:r>
            <a:endParaRPr lang="en-US" altLang="ja-JP" sz="2000" smtClean="0"/>
          </a:p>
          <a:p>
            <a:pPr eaLnBrk="1" hangingPunct="1">
              <a:buFontTx/>
              <a:buNone/>
            </a:pPr>
            <a:r>
              <a:rPr lang="ja-JP" altLang="en-US" sz="2000" smtClean="0"/>
              <a:t>　　　　　　家族に事前に確認をとる</a:t>
            </a:r>
            <a:endParaRPr lang="en-US" altLang="ja-JP" sz="2000" smtClean="0"/>
          </a:p>
          <a:p>
            <a:pPr eaLnBrk="1" hangingPunct="1">
              <a:buFontTx/>
              <a:buNone/>
            </a:pPr>
            <a:r>
              <a:rPr lang="ja-JP" altLang="en-US" sz="2000" smtClean="0"/>
              <a:t>　　　　　　こっそり孫に配達</a:t>
            </a:r>
            <a:endParaRPr lang="en-US" altLang="ja-JP" sz="2000" smtClean="0"/>
          </a:p>
          <a:p>
            <a:pPr eaLnBrk="1" hangingPunct="1">
              <a:buFontTx/>
              <a:buNone/>
            </a:pPr>
            <a:r>
              <a:rPr lang="ja-JP" altLang="en-US" sz="2400" b="1" smtClean="0"/>
              <a:t>⑦「学校の講師の募集」</a:t>
            </a:r>
          </a:p>
          <a:p>
            <a:pPr eaLnBrk="1" hangingPunct="1">
              <a:buFontTx/>
              <a:buNone/>
            </a:pPr>
            <a:r>
              <a:rPr lang="ja-JP" altLang="en-US" sz="2800" smtClean="0"/>
              <a:t>　　　　</a:t>
            </a:r>
            <a:r>
              <a:rPr lang="ja-JP" altLang="en-US" sz="2000" smtClean="0"/>
              <a:t>⇒地域の子供達にお年寄りの話を聴く機会の提供</a:t>
            </a:r>
          </a:p>
          <a:p>
            <a:pPr eaLnBrk="1" hangingPunct="1">
              <a:buFontTx/>
              <a:buNone/>
            </a:pPr>
            <a:r>
              <a:rPr lang="ja-JP" altLang="en-US" sz="2000" smtClean="0"/>
              <a:t>　　　　　　　子供達がお年より宅に伺う事もできる</a:t>
            </a:r>
          </a:p>
          <a:p>
            <a:pPr eaLnBrk="1" hangingPunct="1">
              <a:buFontTx/>
              <a:buNone/>
            </a:pPr>
            <a:r>
              <a:rPr lang="ja-JP" altLang="en-US" sz="2400" b="1" smtClean="0"/>
              <a:t>⑧災害時の情報発信／安否確認</a:t>
            </a:r>
            <a:endParaRPr lang="en-US" altLang="ja-JP" sz="2400" b="1" smtClean="0"/>
          </a:p>
          <a:p>
            <a:pPr eaLnBrk="1" hangingPunct="1">
              <a:buFontTx/>
              <a:buNone/>
            </a:pPr>
            <a:endParaRPr lang="ja-JP" altLang="en-US" sz="240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タイトル 1"/>
          <p:cNvSpPr>
            <a:spLocks noGrp="1"/>
          </p:cNvSpPr>
          <p:nvPr>
            <p:ph type="title"/>
          </p:nvPr>
        </p:nvSpPr>
        <p:spPr>
          <a:xfrm>
            <a:off x="457200" y="274638"/>
            <a:ext cx="8229600" cy="939800"/>
          </a:xfrm>
        </p:spPr>
        <p:txBody>
          <a:bodyPr/>
          <a:lstStyle/>
          <a:p>
            <a:r>
              <a:rPr lang="ja-JP" altLang="en-US" smtClean="0"/>
              <a:t>⑧コスト（収入）</a:t>
            </a:r>
          </a:p>
        </p:txBody>
      </p:sp>
      <p:graphicFrame>
        <p:nvGraphicFramePr>
          <p:cNvPr id="4" name="コンテンツ プレースホルダ 3"/>
          <p:cNvGraphicFramePr>
            <a:graphicFrameLocks noGrp="1"/>
          </p:cNvGraphicFramePr>
          <p:nvPr>
            <p:ph idx="1"/>
          </p:nvPr>
        </p:nvGraphicFramePr>
        <p:xfrm>
          <a:off x="285750" y="1285875"/>
          <a:ext cx="8443913" cy="4956175"/>
        </p:xfrm>
        <a:graphic>
          <a:graphicData uri="http://schemas.openxmlformats.org/drawingml/2006/table">
            <a:tbl>
              <a:tblPr firstRow="1" bandRow="1">
                <a:tableStyleId>{5C22544A-7EE6-4342-B048-85BDC9FD1C3A}</a:tableStyleId>
              </a:tblPr>
              <a:tblGrid>
                <a:gridCol w="513089"/>
                <a:gridCol w="6083765"/>
                <a:gridCol w="1847060"/>
              </a:tblGrid>
              <a:tr h="500066">
                <a:tc>
                  <a:txBody>
                    <a:bodyPr/>
                    <a:lstStyle/>
                    <a:p>
                      <a:endParaRPr kumimoji="1" lang="ja-JP" altLang="en-US" dirty="0"/>
                    </a:p>
                  </a:txBody>
                  <a:tcPr/>
                </a:tc>
                <a:tc>
                  <a:txBody>
                    <a:bodyPr/>
                    <a:lstStyle/>
                    <a:p>
                      <a:pPr algn="ctr"/>
                      <a:r>
                        <a:rPr kumimoji="1" lang="ja-JP" altLang="en-US" b="1" dirty="0" smtClean="0">
                          <a:solidFill>
                            <a:schemeClr val="tx1"/>
                          </a:solidFill>
                        </a:rPr>
                        <a:t>内訳</a:t>
                      </a:r>
                      <a:endParaRPr kumimoji="1" lang="ja-JP" altLang="en-US" b="1" dirty="0">
                        <a:solidFill>
                          <a:schemeClr val="tx1"/>
                        </a:solidFill>
                      </a:endParaRPr>
                    </a:p>
                  </a:txBody>
                  <a:tcPr/>
                </a:tc>
                <a:tc>
                  <a:txBody>
                    <a:bodyPr/>
                    <a:lstStyle/>
                    <a:p>
                      <a:pPr algn="ctr"/>
                      <a:r>
                        <a:rPr kumimoji="1" lang="ja-JP" altLang="en-US" dirty="0" smtClean="0">
                          <a:solidFill>
                            <a:schemeClr val="tx1"/>
                          </a:solidFill>
                        </a:rPr>
                        <a:t>合計金額</a:t>
                      </a:r>
                      <a:endParaRPr kumimoji="1" lang="ja-JP" altLang="en-US" dirty="0">
                        <a:solidFill>
                          <a:schemeClr val="tx1"/>
                        </a:solidFill>
                      </a:endParaRPr>
                    </a:p>
                  </a:txBody>
                  <a:tcPr/>
                </a:tc>
              </a:tr>
              <a:tr h="1245488">
                <a:tc>
                  <a:txBody>
                    <a:bodyPr/>
                    <a:lstStyle/>
                    <a:p>
                      <a:pPr algn="ctr"/>
                      <a:r>
                        <a:rPr kumimoji="1" lang="ja-JP" altLang="en-US" b="1" dirty="0" smtClean="0"/>
                        <a:t>入会金</a:t>
                      </a:r>
                      <a:endParaRPr kumimoji="1" lang="ja-JP" altLang="en-US" b="1" dirty="0"/>
                    </a:p>
                  </a:txBody>
                  <a:tcPr vert="eaVert"/>
                </a:tc>
                <a:tc>
                  <a:txBody>
                    <a:bodyPr/>
                    <a:lstStyle/>
                    <a:p>
                      <a:r>
                        <a:rPr kumimoji="1" lang="ja-JP" altLang="en-US" dirty="0" smtClean="0"/>
                        <a:t>５０００円</a:t>
                      </a:r>
                      <a:r>
                        <a:rPr kumimoji="1" lang="en-US" altLang="ja-JP" dirty="0" smtClean="0"/>
                        <a:t>×</a:t>
                      </a:r>
                      <a:r>
                        <a:rPr kumimoji="1" lang="ja-JP" altLang="en-US" dirty="0" smtClean="0"/>
                        <a:t>１００世帯</a:t>
                      </a:r>
                      <a:endParaRPr kumimoji="1" lang="en-US" altLang="ja-JP" dirty="0" smtClean="0"/>
                    </a:p>
                    <a:p>
                      <a:r>
                        <a:rPr kumimoji="1" lang="ja-JP" altLang="en-US" dirty="0" smtClean="0"/>
                        <a:t>＊ＦＡＸ機器購入代に充てる</a:t>
                      </a:r>
                      <a:endParaRPr kumimoji="1" lang="ja-JP" altLang="en-US" dirty="0"/>
                    </a:p>
                  </a:txBody>
                  <a:tcPr/>
                </a:tc>
                <a:tc>
                  <a:txBody>
                    <a:bodyPr/>
                    <a:lstStyle/>
                    <a:p>
                      <a:r>
                        <a:rPr kumimoji="1" lang="ja-JP" altLang="en-US" dirty="0" smtClean="0"/>
                        <a:t>５０００００円</a:t>
                      </a:r>
                      <a:endParaRPr kumimoji="1" lang="ja-JP" altLang="en-US" dirty="0"/>
                    </a:p>
                  </a:txBody>
                  <a:tcPr/>
                </a:tc>
              </a:tr>
              <a:tr h="2822171">
                <a:tc>
                  <a:txBody>
                    <a:bodyPr/>
                    <a:lstStyle/>
                    <a:p>
                      <a:pPr algn="ctr"/>
                      <a:r>
                        <a:rPr kumimoji="1" lang="ja-JP" altLang="en-US" b="1" dirty="0" smtClean="0"/>
                        <a:t>運用コスト</a:t>
                      </a:r>
                      <a:endParaRPr kumimoji="1" lang="ja-JP" altLang="en-US" b="1" dirty="0"/>
                    </a:p>
                  </a:txBody>
                  <a:tcPr vert="eaVert"/>
                </a:tc>
                <a:tc>
                  <a:txBody>
                    <a:bodyPr/>
                    <a:lstStyle/>
                    <a:p>
                      <a:r>
                        <a:rPr kumimoji="1" lang="ja-JP" altLang="en-US" dirty="0" smtClean="0"/>
                        <a:t>広告費・・・２５００円</a:t>
                      </a:r>
                      <a:r>
                        <a:rPr kumimoji="1" lang="en-US" altLang="ja-JP" dirty="0" smtClean="0"/>
                        <a:t>×</a:t>
                      </a:r>
                      <a:r>
                        <a:rPr kumimoji="1" lang="ja-JP" altLang="en-US" dirty="0" smtClean="0"/>
                        <a:t>２４店舗</a:t>
                      </a:r>
                      <a:endParaRPr kumimoji="1" lang="en-US" altLang="ja-JP" dirty="0" smtClean="0"/>
                    </a:p>
                    <a:p>
                      <a:r>
                        <a:rPr kumimoji="1" lang="ja-JP" altLang="en-US" dirty="0" smtClean="0"/>
                        <a:t>　　　　　　　裏面Ａ４</a:t>
                      </a:r>
                      <a:r>
                        <a:rPr kumimoji="1" lang="en-US" altLang="ja-JP" dirty="0" smtClean="0"/>
                        <a:t>×</a:t>
                      </a:r>
                      <a:r>
                        <a:rPr kumimoji="1" lang="ja-JP" altLang="en-US" dirty="0" smtClean="0"/>
                        <a:t>１</a:t>
                      </a:r>
                      <a:r>
                        <a:rPr kumimoji="1" lang="en-US" altLang="ja-JP" dirty="0" smtClean="0"/>
                        <a:t>/</a:t>
                      </a:r>
                      <a:r>
                        <a:rPr kumimoji="1" lang="ja-JP" altLang="en-US" dirty="0" smtClean="0"/>
                        <a:t>４スペース</a:t>
                      </a:r>
                      <a:r>
                        <a:rPr kumimoji="1" lang="en-US" altLang="ja-JP" dirty="0" smtClean="0"/>
                        <a:t>×</a:t>
                      </a:r>
                      <a:r>
                        <a:rPr kumimoji="1" lang="ja-JP" altLang="en-US" dirty="0" smtClean="0"/>
                        <a:t>４回</a:t>
                      </a:r>
                      <a:r>
                        <a:rPr kumimoji="1" lang="en-US" altLang="ja-JP" dirty="0" smtClean="0"/>
                        <a:t>/</a:t>
                      </a:r>
                      <a:r>
                        <a:rPr kumimoji="1" lang="ja-JP" altLang="en-US" dirty="0" smtClean="0"/>
                        <a:t>月</a:t>
                      </a:r>
                      <a:endParaRPr kumimoji="1" lang="en-US" altLang="ja-JP" dirty="0" smtClean="0"/>
                    </a:p>
                    <a:p>
                      <a:r>
                        <a:rPr kumimoji="1" lang="ja-JP" altLang="en-US" dirty="0" smtClean="0"/>
                        <a:t>　　　　　　　ｅｘ）おすすめ情報　１回５００円</a:t>
                      </a:r>
                      <a:endParaRPr kumimoji="1" lang="en-US" altLang="ja-JP" dirty="0" smtClean="0"/>
                    </a:p>
                    <a:p>
                      <a:endParaRPr kumimoji="1" lang="en-US" altLang="ja-JP" dirty="0" smtClean="0"/>
                    </a:p>
                    <a:p>
                      <a:r>
                        <a:rPr kumimoji="1" lang="ja-JP" altLang="en-US" dirty="0" smtClean="0"/>
                        <a:t>利用料・・・５５０円</a:t>
                      </a:r>
                      <a:r>
                        <a:rPr kumimoji="1" lang="en-US" altLang="ja-JP" dirty="0" smtClean="0"/>
                        <a:t>/</a:t>
                      </a:r>
                      <a:r>
                        <a:rPr kumimoji="1" lang="ja-JP" altLang="en-US" dirty="0" smtClean="0"/>
                        <a:t>月</a:t>
                      </a:r>
                      <a:r>
                        <a:rPr kumimoji="1" lang="en-US" altLang="ja-JP" dirty="0" smtClean="0"/>
                        <a:t>×</a:t>
                      </a:r>
                      <a:r>
                        <a:rPr kumimoji="1" lang="ja-JP" altLang="en-US" dirty="0" smtClean="0"/>
                        <a:t>１００世帯</a:t>
                      </a:r>
                      <a:endParaRPr kumimoji="1" lang="en-US" altLang="ja-JP" dirty="0" smtClean="0"/>
                    </a:p>
                    <a:p>
                      <a:r>
                        <a:rPr kumimoji="1" lang="ja-JP" altLang="en-US" dirty="0" smtClean="0"/>
                        <a:t>　　　　　　　＊利用者の負担は利用料＋ＦＡＸの送信料</a:t>
                      </a:r>
                      <a:endParaRPr kumimoji="1" lang="ja-JP" altLang="en-US" dirty="0"/>
                    </a:p>
                  </a:txBody>
                  <a:tcPr/>
                </a:tc>
                <a:tc>
                  <a:txBody>
                    <a:bodyPr/>
                    <a:lstStyle/>
                    <a:p>
                      <a:r>
                        <a:rPr kumimoji="1" lang="ja-JP" altLang="en-US" dirty="0" smtClean="0"/>
                        <a:t>６００００円</a:t>
                      </a:r>
                      <a:endParaRPr kumimoji="1" lang="en-US" altLang="ja-JP" dirty="0" smtClean="0"/>
                    </a:p>
                    <a:p>
                      <a:endParaRPr kumimoji="1" lang="en-US" altLang="ja-JP" dirty="0" smtClean="0"/>
                    </a:p>
                    <a:p>
                      <a:endParaRPr kumimoji="1" lang="en-US" altLang="ja-JP" dirty="0" smtClean="0"/>
                    </a:p>
                    <a:p>
                      <a:endParaRPr kumimoji="1" lang="en-US" altLang="ja-JP" dirty="0" smtClean="0"/>
                    </a:p>
                    <a:p>
                      <a:r>
                        <a:rPr kumimoji="1" lang="ja-JP" altLang="en-US" dirty="0" smtClean="0"/>
                        <a:t>５５０００円</a:t>
                      </a:r>
                      <a:endParaRPr kumimoji="1" lang="en-US" altLang="ja-JP" dirty="0" smtClean="0"/>
                    </a:p>
                  </a:txBody>
                  <a:tcPr/>
                </a:tc>
              </a:tr>
              <a:tr h="388722">
                <a:tc>
                  <a:txBody>
                    <a:bodyPr/>
                    <a:lstStyle/>
                    <a:p>
                      <a:endParaRPr kumimoji="1" lang="ja-JP" altLang="en-US"/>
                    </a:p>
                  </a:txBody>
                  <a:tcPr/>
                </a:tc>
                <a:tc>
                  <a:txBody>
                    <a:bodyPr/>
                    <a:lstStyle/>
                    <a:p>
                      <a:r>
                        <a:rPr kumimoji="1" lang="ja-JP" altLang="en-US" dirty="0" smtClean="0"/>
                        <a:t>　　　　　　　　　　　　　　　　　　　　　　</a:t>
                      </a:r>
                      <a:r>
                        <a:rPr kumimoji="1" lang="ja-JP" altLang="en-US" b="1" dirty="0" smtClean="0"/>
                        <a:t>総計（運用コストのみ）</a:t>
                      </a:r>
                      <a:endParaRPr kumimoji="1" lang="ja-JP" altLang="en-US" b="1" dirty="0"/>
                    </a:p>
                  </a:txBody>
                  <a:tcPr/>
                </a:tc>
                <a:tc>
                  <a:txBody>
                    <a:bodyPr/>
                    <a:lstStyle/>
                    <a:p>
                      <a:r>
                        <a:rPr kumimoji="1" lang="ja-JP" altLang="en-US" dirty="0" smtClean="0"/>
                        <a:t>１１５０００円</a:t>
                      </a:r>
                      <a:r>
                        <a:rPr kumimoji="1" lang="en-US" altLang="ja-JP" dirty="0" smtClean="0"/>
                        <a:t>/</a:t>
                      </a:r>
                      <a:r>
                        <a:rPr kumimoji="1" lang="ja-JP" altLang="en-US" dirty="0" smtClean="0"/>
                        <a:t>月</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タイトル 1"/>
          <p:cNvSpPr>
            <a:spLocks noGrp="1"/>
          </p:cNvSpPr>
          <p:nvPr>
            <p:ph type="title"/>
          </p:nvPr>
        </p:nvSpPr>
        <p:spPr>
          <a:xfrm>
            <a:off x="457200" y="274638"/>
            <a:ext cx="8229600" cy="939800"/>
          </a:xfrm>
        </p:spPr>
        <p:txBody>
          <a:bodyPr/>
          <a:lstStyle/>
          <a:p>
            <a:r>
              <a:rPr lang="ja-JP" altLang="en-US" smtClean="0"/>
              <a:t>⑧コスト（支出）</a:t>
            </a:r>
          </a:p>
        </p:txBody>
      </p:sp>
      <p:graphicFrame>
        <p:nvGraphicFramePr>
          <p:cNvPr id="6" name="コンテンツ プレースホルダ 5"/>
          <p:cNvGraphicFramePr>
            <a:graphicFrameLocks noGrp="1"/>
          </p:cNvGraphicFramePr>
          <p:nvPr>
            <p:ph idx="1"/>
          </p:nvPr>
        </p:nvGraphicFramePr>
        <p:xfrm>
          <a:off x="214313" y="1285875"/>
          <a:ext cx="8643937" cy="5060950"/>
        </p:xfrm>
        <a:graphic>
          <a:graphicData uri="http://schemas.openxmlformats.org/drawingml/2006/table">
            <a:tbl>
              <a:tblPr firstRow="1" bandRow="1">
                <a:tableStyleId>{5C22544A-7EE6-4342-B048-85BDC9FD1C3A}</a:tableStyleId>
              </a:tblPr>
              <a:tblGrid>
                <a:gridCol w="525247"/>
                <a:gridCol w="6433904"/>
                <a:gridCol w="1684847"/>
              </a:tblGrid>
              <a:tr h="500066">
                <a:tc>
                  <a:txBody>
                    <a:bodyPr/>
                    <a:lstStyle/>
                    <a:p>
                      <a:pPr algn="ctr"/>
                      <a:endParaRPr kumimoji="1" lang="ja-JP" altLang="en-US" b="0" baseline="0" dirty="0">
                        <a:solidFill>
                          <a:schemeClr val="tx1"/>
                        </a:solidFill>
                      </a:endParaRPr>
                    </a:p>
                  </a:txBody>
                  <a:tcPr vert="eaVert"/>
                </a:tc>
                <a:tc>
                  <a:txBody>
                    <a:bodyPr/>
                    <a:lstStyle/>
                    <a:p>
                      <a:pPr algn="ctr"/>
                      <a:r>
                        <a:rPr kumimoji="1" lang="ja-JP" altLang="en-US" dirty="0" smtClean="0">
                          <a:solidFill>
                            <a:schemeClr val="tx1"/>
                          </a:solidFill>
                        </a:rPr>
                        <a:t>内訳</a:t>
                      </a:r>
                      <a:endParaRPr kumimoji="1" lang="ja-JP" altLang="en-US" dirty="0">
                        <a:solidFill>
                          <a:schemeClr val="tx1"/>
                        </a:solidFill>
                      </a:endParaRPr>
                    </a:p>
                  </a:txBody>
                  <a:tcPr/>
                </a:tc>
                <a:tc>
                  <a:txBody>
                    <a:bodyPr/>
                    <a:lstStyle/>
                    <a:p>
                      <a:pPr algn="ctr"/>
                      <a:r>
                        <a:rPr kumimoji="1" lang="ja-JP" altLang="en-US" dirty="0" smtClean="0"/>
                        <a:t>　</a:t>
                      </a:r>
                      <a:r>
                        <a:rPr kumimoji="1" lang="ja-JP" altLang="en-US" dirty="0" smtClean="0">
                          <a:solidFill>
                            <a:schemeClr val="tx1"/>
                          </a:solidFill>
                        </a:rPr>
                        <a:t>合計金額</a:t>
                      </a:r>
                      <a:endParaRPr kumimoji="1" lang="ja-JP" altLang="en-US" dirty="0">
                        <a:solidFill>
                          <a:schemeClr val="tx1"/>
                        </a:solidFill>
                      </a:endParaRPr>
                    </a:p>
                  </a:txBody>
                  <a:tcPr/>
                </a:tc>
              </a:tr>
              <a:tr h="1285188">
                <a:tc>
                  <a:txBody>
                    <a:bodyPr/>
                    <a:lstStyle/>
                    <a:p>
                      <a:pPr algn="ctr"/>
                      <a:r>
                        <a:rPr kumimoji="1" lang="ja-JP" altLang="en-US" b="1" baseline="0" dirty="0" smtClean="0">
                          <a:solidFill>
                            <a:schemeClr val="tx1"/>
                          </a:solidFill>
                        </a:rPr>
                        <a:t>初期投資</a:t>
                      </a:r>
                      <a:endParaRPr kumimoji="1" lang="ja-JP" altLang="en-US" b="1" baseline="0" dirty="0">
                        <a:solidFill>
                          <a:schemeClr val="tx1"/>
                        </a:solidFill>
                      </a:endParaRPr>
                    </a:p>
                  </a:txBody>
                  <a:tcPr vert="eaVert"/>
                </a:tc>
                <a:tc>
                  <a:txBody>
                    <a:bodyPr/>
                    <a:lstStyle/>
                    <a:p>
                      <a:r>
                        <a:rPr kumimoji="1" lang="ja-JP" altLang="en-US" dirty="0" smtClean="0">
                          <a:solidFill>
                            <a:schemeClr val="tx1"/>
                          </a:solidFill>
                        </a:rPr>
                        <a:t>ＦＡＸ購入費・・・１台５０００円</a:t>
                      </a:r>
                      <a:r>
                        <a:rPr kumimoji="1" lang="en-US" altLang="ja-JP" dirty="0" smtClean="0">
                          <a:solidFill>
                            <a:schemeClr val="tx1"/>
                          </a:solidFill>
                        </a:rPr>
                        <a:t>×</a:t>
                      </a:r>
                      <a:r>
                        <a:rPr kumimoji="1" lang="ja-JP" altLang="en-US" dirty="0" smtClean="0">
                          <a:solidFill>
                            <a:schemeClr val="tx1"/>
                          </a:solidFill>
                        </a:rPr>
                        <a:t>１００台</a:t>
                      </a:r>
                      <a:endParaRPr kumimoji="1" lang="en-US" altLang="ja-JP" dirty="0" smtClean="0">
                        <a:solidFill>
                          <a:schemeClr val="tx1"/>
                        </a:solidFill>
                      </a:endParaRPr>
                    </a:p>
                    <a:p>
                      <a:pPr algn="ctr"/>
                      <a:endParaRPr kumimoji="1" lang="ja-JP" altLang="en-US" dirty="0"/>
                    </a:p>
                  </a:txBody>
                  <a:tcPr/>
                </a:tc>
                <a:tc>
                  <a:txBody>
                    <a:bodyPr/>
                    <a:lstStyle/>
                    <a:p>
                      <a:r>
                        <a:rPr kumimoji="1" lang="ja-JP" altLang="en-US" dirty="0" smtClean="0"/>
                        <a:t>５０００００円</a:t>
                      </a:r>
                      <a:endParaRPr kumimoji="1" lang="ja-JP" altLang="en-US" dirty="0"/>
                    </a:p>
                  </a:txBody>
                  <a:tcPr/>
                </a:tc>
              </a:tr>
              <a:tr h="2786778">
                <a:tc>
                  <a:txBody>
                    <a:bodyPr/>
                    <a:lstStyle/>
                    <a:p>
                      <a:pPr algn="ctr"/>
                      <a:r>
                        <a:rPr kumimoji="1" lang="ja-JP" altLang="en-US" b="1" dirty="0" smtClean="0"/>
                        <a:t>運用コスト</a:t>
                      </a:r>
                      <a:endParaRPr kumimoji="1" lang="ja-JP" altLang="en-US" b="1" dirty="0"/>
                    </a:p>
                  </a:txBody>
                  <a:tcPr vert="eaVert"/>
                </a:tc>
                <a:tc>
                  <a:txBody>
                    <a:bodyPr/>
                    <a:lstStyle/>
                    <a:p>
                      <a:r>
                        <a:rPr kumimoji="1" lang="ja-JP" altLang="en-US" dirty="0" smtClean="0"/>
                        <a:t>ＦＡＸ通信費・・・週６枚</a:t>
                      </a:r>
                      <a:r>
                        <a:rPr kumimoji="1" lang="en-US" altLang="ja-JP" dirty="0" smtClean="0"/>
                        <a:t>×</a:t>
                      </a:r>
                      <a:r>
                        <a:rPr kumimoji="1" lang="ja-JP" altLang="en-US" dirty="0" smtClean="0"/>
                        <a:t>４週間</a:t>
                      </a:r>
                      <a:r>
                        <a:rPr kumimoji="1" lang="en-US" altLang="ja-JP" dirty="0" smtClean="0"/>
                        <a:t>×</a:t>
                      </a:r>
                      <a:r>
                        <a:rPr kumimoji="1" lang="ja-JP" altLang="en-US" dirty="0" smtClean="0"/>
                        <a:t>１０円（送信料）</a:t>
                      </a:r>
                      <a:r>
                        <a:rPr kumimoji="1" lang="en-US" altLang="ja-JP" dirty="0" smtClean="0"/>
                        <a:t>×</a:t>
                      </a:r>
                      <a:r>
                        <a:rPr kumimoji="1" lang="ja-JP" altLang="en-US" dirty="0" smtClean="0"/>
                        <a:t>１００世帯</a:t>
                      </a:r>
                      <a:r>
                        <a:rPr kumimoji="1" lang="en-US" altLang="ja-JP" dirty="0" smtClean="0"/>
                        <a:t>/</a:t>
                      </a:r>
                      <a:r>
                        <a:rPr kumimoji="1" lang="ja-JP" altLang="en-US" dirty="0" smtClean="0"/>
                        <a:t>月</a:t>
                      </a:r>
                      <a:endParaRPr kumimoji="1" lang="en-US" altLang="ja-JP" dirty="0" smtClean="0"/>
                    </a:p>
                    <a:p>
                      <a:endParaRPr kumimoji="1" lang="en-US" altLang="ja-JP" dirty="0" smtClean="0"/>
                    </a:p>
                    <a:p>
                      <a:r>
                        <a:rPr kumimoji="1" lang="ja-JP" altLang="en-US" dirty="0" smtClean="0"/>
                        <a:t>紙代・印刷代</a:t>
                      </a:r>
                      <a:endParaRPr kumimoji="1" lang="en-US" altLang="ja-JP" dirty="0" smtClean="0"/>
                    </a:p>
                    <a:p>
                      <a:endParaRPr kumimoji="1" lang="en-US" altLang="ja-JP" dirty="0" smtClean="0"/>
                    </a:p>
                    <a:p>
                      <a:r>
                        <a:rPr kumimoji="1" lang="ja-JP" altLang="en-US" dirty="0" smtClean="0"/>
                        <a:t>インク代</a:t>
                      </a:r>
                      <a:endParaRPr kumimoji="1" lang="en-US" altLang="ja-JP" dirty="0" smtClean="0"/>
                    </a:p>
                    <a:p>
                      <a:endParaRPr kumimoji="1" lang="en-US" altLang="ja-JP" dirty="0" smtClean="0"/>
                    </a:p>
                    <a:p>
                      <a:r>
                        <a:rPr kumimoji="1" lang="ja-JP" altLang="en-US" dirty="0" smtClean="0"/>
                        <a:t>人件費・・・事務局→４時間</a:t>
                      </a:r>
                      <a:r>
                        <a:rPr kumimoji="1" lang="en-US" altLang="ja-JP" dirty="0" smtClean="0"/>
                        <a:t>×</a:t>
                      </a:r>
                      <a:r>
                        <a:rPr kumimoji="1" lang="ja-JP" altLang="en-US" dirty="0" smtClean="0"/>
                        <a:t>１２日</a:t>
                      </a:r>
                      <a:r>
                        <a:rPr kumimoji="1" lang="en-US" altLang="ja-JP" dirty="0" smtClean="0"/>
                        <a:t>×</a:t>
                      </a:r>
                      <a:r>
                        <a:rPr kumimoji="1" lang="ja-JP" altLang="en-US" dirty="0" smtClean="0"/>
                        <a:t>８００円</a:t>
                      </a:r>
                      <a:r>
                        <a:rPr kumimoji="1" lang="en-US" altLang="ja-JP" dirty="0" smtClean="0"/>
                        <a:t>/</a:t>
                      </a:r>
                      <a:r>
                        <a:rPr kumimoji="1" lang="ja-JP" altLang="en-US" dirty="0" smtClean="0"/>
                        <a:t>時</a:t>
                      </a:r>
                      <a:endParaRPr kumimoji="1" lang="en-US" altLang="ja-JP" dirty="0" smtClean="0"/>
                    </a:p>
                    <a:p>
                      <a:r>
                        <a:rPr kumimoji="1" lang="ja-JP" altLang="en-US" dirty="0" smtClean="0"/>
                        <a:t>　　　　　　　外出員→５時間</a:t>
                      </a:r>
                      <a:r>
                        <a:rPr kumimoji="1" lang="en-US" altLang="ja-JP" dirty="0" smtClean="0"/>
                        <a:t>×</a:t>
                      </a:r>
                      <a:r>
                        <a:rPr kumimoji="1" lang="ja-JP" altLang="en-US" dirty="0" smtClean="0"/>
                        <a:t>５日</a:t>
                      </a:r>
                      <a:r>
                        <a:rPr kumimoji="1" lang="en-US" altLang="ja-JP" dirty="0" smtClean="0"/>
                        <a:t>×</a:t>
                      </a:r>
                      <a:r>
                        <a:rPr kumimoji="1" lang="ja-JP" altLang="en-US" dirty="0" smtClean="0"/>
                        <a:t>９５０円</a:t>
                      </a:r>
                      <a:r>
                        <a:rPr kumimoji="1" lang="en-US" altLang="ja-JP" dirty="0" smtClean="0"/>
                        <a:t>/</a:t>
                      </a:r>
                      <a:r>
                        <a:rPr kumimoji="1" lang="ja-JP" altLang="en-US" dirty="0" smtClean="0"/>
                        <a:t>時（交通費含む）</a:t>
                      </a:r>
                      <a:endParaRPr kumimoji="1" lang="en-US" altLang="ja-JP" dirty="0" smtClean="0"/>
                    </a:p>
                    <a:p>
                      <a:endParaRPr kumimoji="1" lang="en-US" altLang="ja-JP" dirty="0" smtClean="0"/>
                    </a:p>
                    <a:p>
                      <a:r>
                        <a:rPr kumimoji="1" lang="ja-JP" altLang="en-US" dirty="0" smtClean="0"/>
                        <a:t>その他経費</a:t>
                      </a:r>
                      <a:endParaRPr kumimoji="1" lang="ja-JP" altLang="en-US" dirty="0"/>
                    </a:p>
                  </a:txBody>
                  <a:tcPr/>
                </a:tc>
                <a:tc>
                  <a:txBody>
                    <a:bodyPr/>
                    <a:lstStyle/>
                    <a:p>
                      <a:r>
                        <a:rPr kumimoji="1" lang="ja-JP" altLang="en-US" dirty="0" smtClean="0"/>
                        <a:t>２４０００円</a:t>
                      </a:r>
                      <a:endParaRPr kumimoji="1" lang="en-US" altLang="ja-JP" dirty="0" smtClean="0"/>
                    </a:p>
                    <a:p>
                      <a:endParaRPr kumimoji="1" lang="en-US" altLang="ja-JP" dirty="0" smtClean="0"/>
                    </a:p>
                    <a:p>
                      <a:r>
                        <a:rPr kumimoji="1" lang="ja-JP" altLang="en-US" dirty="0" smtClean="0"/>
                        <a:t>９０００円</a:t>
                      </a:r>
                      <a:endParaRPr kumimoji="1" lang="en-US" altLang="ja-JP" dirty="0" smtClean="0"/>
                    </a:p>
                    <a:p>
                      <a:endParaRPr kumimoji="1" lang="en-US" altLang="ja-JP" dirty="0" smtClean="0"/>
                    </a:p>
                    <a:p>
                      <a:r>
                        <a:rPr kumimoji="1" lang="ja-JP" altLang="en-US" dirty="0" smtClean="0"/>
                        <a:t>２０００円</a:t>
                      </a:r>
                      <a:endParaRPr kumimoji="1" lang="en-US" altLang="ja-JP" dirty="0" smtClean="0"/>
                    </a:p>
                    <a:p>
                      <a:endParaRPr kumimoji="1" lang="en-US" altLang="ja-JP" dirty="0" smtClean="0"/>
                    </a:p>
                    <a:p>
                      <a:r>
                        <a:rPr kumimoji="1" lang="ja-JP" altLang="en-US" dirty="0" smtClean="0"/>
                        <a:t>３８０００円</a:t>
                      </a:r>
                      <a:endParaRPr kumimoji="1" lang="en-US" altLang="ja-JP" dirty="0" smtClean="0"/>
                    </a:p>
                    <a:p>
                      <a:r>
                        <a:rPr kumimoji="1" lang="ja-JP" altLang="en-US" dirty="0" smtClean="0"/>
                        <a:t>２３７５０円</a:t>
                      </a:r>
                      <a:endParaRPr kumimoji="1" lang="en-US" altLang="ja-JP" dirty="0" smtClean="0"/>
                    </a:p>
                    <a:p>
                      <a:endParaRPr kumimoji="1" lang="en-US" altLang="ja-JP" dirty="0" smtClean="0"/>
                    </a:p>
                    <a:p>
                      <a:r>
                        <a:rPr kumimoji="1" lang="ja-JP" altLang="en-US" dirty="0" smtClean="0"/>
                        <a:t>２００００円</a:t>
                      </a:r>
                      <a:endParaRPr kumimoji="1" lang="ja-JP" altLang="en-US" dirty="0"/>
                    </a:p>
                  </a:txBody>
                  <a:tcPr/>
                </a:tc>
              </a:tr>
              <a:tr h="441470">
                <a:tc>
                  <a:txBody>
                    <a:bodyPr/>
                    <a:lstStyle/>
                    <a:p>
                      <a:endParaRPr kumimoji="1" lang="ja-JP" altLang="en-US" dirty="0"/>
                    </a:p>
                  </a:txBody>
                  <a:tcPr/>
                </a:tc>
                <a:tc>
                  <a:txBody>
                    <a:bodyPr/>
                    <a:lstStyle/>
                    <a:p>
                      <a:r>
                        <a:rPr kumimoji="1" lang="ja-JP" altLang="en-US" dirty="0" smtClean="0"/>
                        <a:t>　　　　　　　　　　　　　　　　　　　　　　　　　　</a:t>
                      </a:r>
                      <a:r>
                        <a:rPr kumimoji="1" lang="ja-JP" altLang="en-US" b="1" dirty="0" smtClean="0"/>
                        <a:t>総計（運用コストのみ）</a:t>
                      </a:r>
                      <a:endParaRPr kumimoji="1" lang="ja-JP" altLang="en-US" b="1" dirty="0"/>
                    </a:p>
                  </a:txBody>
                  <a:tcPr/>
                </a:tc>
                <a:tc>
                  <a:txBody>
                    <a:bodyPr/>
                    <a:lstStyle/>
                    <a:p>
                      <a:r>
                        <a:rPr kumimoji="1" lang="ja-JP" altLang="en-US" dirty="0" smtClean="0"/>
                        <a:t>１１５０００円</a:t>
                      </a:r>
                      <a:r>
                        <a:rPr kumimoji="1" lang="en-US" altLang="ja-JP" dirty="0" smtClean="0"/>
                        <a:t>/</a:t>
                      </a:r>
                      <a:r>
                        <a:rPr kumimoji="1" lang="ja-JP" altLang="en-US" dirty="0" smtClean="0"/>
                        <a:t>月</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85800" y="381000"/>
            <a:ext cx="7772400" cy="904875"/>
          </a:xfrm>
        </p:spPr>
        <p:txBody>
          <a:bodyPr/>
          <a:lstStyle/>
          <a:p>
            <a:pPr eaLnBrk="1" hangingPunct="1"/>
            <a:r>
              <a:rPr lang="ja-JP" altLang="en-US" smtClean="0"/>
              <a:t>①背景</a:t>
            </a:r>
          </a:p>
        </p:txBody>
      </p:sp>
      <p:sp>
        <p:nvSpPr>
          <p:cNvPr id="5123" name="Rectangle 3"/>
          <p:cNvSpPr>
            <a:spLocks noGrp="1" noChangeArrowheads="1"/>
          </p:cNvSpPr>
          <p:nvPr>
            <p:ph idx="1"/>
          </p:nvPr>
        </p:nvSpPr>
        <p:spPr>
          <a:xfrm>
            <a:off x="685800" y="1357313"/>
            <a:ext cx="7772400" cy="4357687"/>
          </a:xfrm>
          <a:ln>
            <a:solidFill>
              <a:srgbClr val="FFC000"/>
            </a:solidFill>
          </a:ln>
        </p:spPr>
        <p:txBody>
          <a:bodyPr rtlCol="0">
            <a:normAutofit/>
          </a:bodyPr>
          <a:lstStyle/>
          <a:p>
            <a:pPr eaLnBrk="1" fontAlgn="auto" hangingPunct="1">
              <a:spcAft>
                <a:spcPts val="0"/>
              </a:spcAft>
              <a:buFont typeface="Arial" pitchFamily="34" charset="0"/>
              <a:buChar char="•"/>
              <a:defRPr/>
            </a:pPr>
            <a:endParaRPr lang="en-US" altLang="ja-JP" sz="2000" dirty="0" smtClean="0"/>
          </a:p>
          <a:p>
            <a:pPr eaLnBrk="1" fontAlgn="auto" hangingPunct="1">
              <a:spcAft>
                <a:spcPts val="0"/>
              </a:spcAft>
              <a:buFont typeface="Arial" pitchFamily="34" charset="0"/>
              <a:buChar char="•"/>
              <a:defRPr/>
            </a:pPr>
            <a:r>
              <a:rPr lang="ja-JP" altLang="en-US" sz="2000" dirty="0" smtClean="0"/>
              <a:t>高齢化に伴う独居のお年寄り、お年寄り二人世帯の増加</a:t>
            </a:r>
            <a:endParaRPr lang="en-US" altLang="ja-JP" sz="2000" dirty="0" smtClean="0"/>
          </a:p>
          <a:p>
            <a:pPr eaLnBrk="1" fontAlgn="auto" hangingPunct="1">
              <a:spcAft>
                <a:spcPts val="0"/>
              </a:spcAft>
              <a:buFont typeface="Arial" pitchFamily="34" charset="0"/>
              <a:buChar char="•"/>
              <a:defRPr/>
            </a:pPr>
            <a:r>
              <a:rPr lang="ja-JP" altLang="en-US" sz="2000" dirty="0" smtClean="0"/>
              <a:t>孤独死、お年寄りの自殺の問題</a:t>
            </a:r>
            <a:endParaRPr lang="en-US" altLang="ja-JP" sz="2000" dirty="0" smtClean="0"/>
          </a:p>
          <a:p>
            <a:pPr eaLnBrk="1" fontAlgn="auto" hangingPunct="1">
              <a:spcAft>
                <a:spcPts val="0"/>
              </a:spcAft>
              <a:buFont typeface="Arial" pitchFamily="34" charset="0"/>
              <a:buChar char="•"/>
              <a:defRPr/>
            </a:pPr>
            <a:r>
              <a:rPr lang="ja-JP" altLang="en-US" sz="2000" dirty="0" smtClean="0"/>
              <a:t>高齢者の引きこもり</a:t>
            </a:r>
            <a:endParaRPr lang="en-US" altLang="ja-JP" sz="2000" dirty="0" smtClean="0"/>
          </a:p>
          <a:p>
            <a:pPr eaLnBrk="1" fontAlgn="auto" hangingPunct="1">
              <a:spcAft>
                <a:spcPts val="0"/>
              </a:spcAft>
              <a:buFont typeface="Arial" pitchFamily="34" charset="0"/>
              <a:buChar char="•"/>
              <a:defRPr/>
            </a:pPr>
            <a:r>
              <a:rPr lang="ja-JP" altLang="en-US" sz="2000" dirty="0" smtClean="0"/>
              <a:t>民生委員の方の負担の増加</a:t>
            </a:r>
            <a:endParaRPr lang="en-US" altLang="ja-JP" sz="2000" dirty="0" smtClean="0"/>
          </a:p>
          <a:p>
            <a:pPr eaLnBrk="1" fontAlgn="auto" hangingPunct="1">
              <a:spcAft>
                <a:spcPts val="0"/>
              </a:spcAft>
              <a:buFont typeface="Arial" pitchFamily="34" charset="0"/>
              <a:buChar char="•"/>
              <a:defRPr/>
            </a:pPr>
            <a:r>
              <a:rPr lang="ja-JP" altLang="en-US" sz="2000" dirty="0" smtClean="0"/>
              <a:t>お年寄り向けの行政情報の確かな伝達方法がない</a:t>
            </a:r>
            <a:endParaRPr lang="en-US" altLang="ja-JP" sz="2000" dirty="0" smtClean="0"/>
          </a:p>
          <a:p>
            <a:pPr eaLnBrk="1" fontAlgn="auto" hangingPunct="1">
              <a:spcAft>
                <a:spcPts val="0"/>
              </a:spcAft>
              <a:buFont typeface="Arial" pitchFamily="34" charset="0"/>
              <a:buChar char="•"/>
              <a:defRPr/>
            </a:pPr>
            <a:r>
              <a:rPr lang="ja-JP" altLang="en-US" sz="2000" dirty="0" smtClean="0"/>
              <a:t>地域の商店の顧客の確保、商店の活性化が必要</a:t>
            </a:r>
          </a:p>
          <a:p>
            <a:pPr eaLnBrk="1" fontAlgn="auto" hangingPunct="1">
              <a:spcAft>
                <a:spcPts val="0"/>
              </a:spcAft>
              <a:buFontTx/>
              <a:buNone/>
              <a:defRPr/>
            </a:pPr>
            <a:r>
              <a:rPr lang="ja-JP" altLang="en-US" sz="2000" dirty="0" smtClean="0"/>
              <a:t>　　　　　　　　　　　　</a:t>
            </a:r>
            <a:r>
              <a:rPr lang="ja-JP" altLang="en-US" sz="2800" b="1" u="wavy" dirty="0" smtClean="0"/>
              <a:t>地域で見守る必要</a:t>
            </a:r>
          </a:p>
          <a:p>
            <a:pPr eaLnBrk="1" fontAlgn="auto" hangingPunct="1">
              <a:spcAft>
                <a:spcPts val="0"/>
              </a:spcAft>
              <a:buFontTx/>
              <a:buNone/>
              <a:defRPr/>
            </a:pPr>
            <a:endParaRPr lang="ja-JP" altLang="en-US" dirty="0" smtClean="0"/>
          </a:p>
          <a:p>
            <a:pPr eaLnBrk="1" fontAlgn="auto" hangingPunct="1">
              <a:spcAft>
                <a:spcPts val="0"/>
              </a:spcAft>
              <a:buFontTx/>
              <a:buNone/>
              <a:defRPr/>
            </a:pPr>
            <a:endParaRPr lang="ja-JP" altLang="en-US" dirty="0" smtClean="0"/>
          </a:p>
          <a:p>
            <a:pPr eaLnBrk="1" fontAlgn="auto" hangingPunct="1">
              <a:spcAft>
                <a:spcPts val="0"/>
              </a:spcAft>
              <a:buFontTx/>
              <a:buNone/>
              <a:defRPr/>
            </a:pPr>
            <a:endParaRPr lang="en-US" altLang="ja-JP" dirty="0" smtClean="0"/>
          </a:p>
        </p:txBody>
      </p:sp>
      <p:sp>
        <p:nvSpPr>
          <p:cNvPr id="16387" name="AutoShape 4"/>
          <p:cNvSpPr>
            <a:spLocks noChangeArrowheads="1"/>
          </p:cNvSpPr>
          <p:nvPr/>
        </p:nvSpPr>
        <p:spPr bwMode="auto">
          <a:xfrm>
            <a:off x="1143000" y="4000500"/>
            <a:ext cx="1500188" cy="35718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chemeClr val="bg1"/>
          </a:solidFill>
          <a:ln w="9525">
            <a:solidFill>
              <a:srgbClr val="FFC000"/>
            </a:solidFill>
            <a:miter lim="800000"/>
            <a:headEnd/>
            <a:tailEnd/>
          </a:ln>
        </p:spPr>
        <p:txBody>
          <a:bodyPr wrap="none" anchor="ctr"/>
          <a:lstStyle/>
          <a:p>
            <a:endParaRPr lang="ja-JP" altLang="en-US"/>
          </a:p>
        </p:txBody>
      </p:sp>
      <p:sp>
        <p:nvSpPr>
          <p:cNvPr id="16388" name="Rectangle 5"/>
          <p:cNvSpPr>
            <a:spLocks noChangeArrowheads="1"/>
          </p:cNvSpPr>
          <p:nvPr/>
        </p:nvSpPr>
        <p:spPr bwMode="auto">
          <a:xfrm>
            <a:off x="1285875" y="4714875"/>
            <a:ext cx="6572250" cy="1628775"/>
          </a:xfrm>
          <a:prstGeom prst="rect">
            <a:avLst/>
          </a:prstGeom>
          <a:solidFill>
            <a:srgbClr val="FFF3CD"/>
          </a:solidFill>
          <a:ln w="57150">
            <a:solidFill>
              <a:srgbClr val="FFC000"/>
            </a:solidFill>
            <a:miter lim="800000"/>
            <a:headEnd/>
            <a:tailEnd/>
          </a:ln>
        </p:spPr>
        <p:txBody>
          <a:bodyPr wrap="none" anchor="ctr"/>
          <a:lstStyle/>
          <a:p>
            <a:r>
              <a:rPr lang="ja-JP" altLang="en-US"/>
              <a:t>高齢化が進んでいく中で、お年寄りが孤立し、</a:t>
            </a:r>
          </a:p>
          <a:p>
            <a:r>
              <a:rPr lang="ja-JP" altLang="en-US"/>
              <a:t>さまざまな社会問題が発生しています。お年寄りを</a:t>
            </a:r>
          </a:p>
          <a:p>
            <a:r>
              <a:rPr lang="ja-JP" altLang="en-US"/>
              <a:t>ひとりにさせないために地域のサポートが必要</a:t>
            </a:r>
          </a:p>
          <a:p>
            <a:r>
              <a:rPr lang="ja-JP" altLang="en-US"/>
              <a:t>ではないでしょうか？</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タイトル 1"/>
          <p:cNvSpPr>
            <a:spLocks noGrp="1"/>
          </p:cNvSpPr>
          <p:nvPr>
            <p:ph type="title"/>
          </p:nvPr>
        </p:nvSpPr>
        <p:spPr/>
        <p:txBody>
          <a:bodyPr/>
          <a:lstStyle/>
          <a:p>
            <a:r>
              <a:rPr lang="ja-JP" altLang="en-US" smtClean="0"/>
              <a:t>ＦＡＸ事業・類似のサービス例</a:t>
            </a:r>
          </a:p>
        </p:txBody>
      </p:sp>
      <p:sp>
        <p:nvSpPr>
          <p:cNvPr id="34818" name="コンテンツ プレースホルダ 2"/>
          <p:cNvSpPr>
            <a:spLocks noGrp="1"/>
          </p:cNvSpPr>
          <p:nvPr>
            <p:ph idx="1"/>
          </p:nvPr>
        </p:nvSpPr>
        <p:spPr>
          <a:xfrm>
            <a:off x="0" y="1214438"/>
            <a:ext cx="8929688" cy="5643562"/>
          </a:xfrm>
        </p:spPr>
        <p:txBody>
          <a:bodyPr/>
          <a:lstStyle/>
          <a:p>
            <a:pPr>
              <a:buFont typeface="Arial" charset="0"/>
              <a:buNone/>
            </a:pPr>
            <a:r>
              <a:rPr lang="ja-JP" altLang="en-US" sz="2800" smtClean="0"/>
              <a:t>　横浜市　中山商店街　</a:t>
            </a:r>
            <a:r>
              <a:rPr lang="ja-JP" altLang="en-US" smtClean="0"/>
              <a:t>　</a:t>
            </a:r>
            <a:r>
              <a:rPr lang="ja-JP" altLang="en-US" sz="2800" b="1" smtClean="0"/>
              <a:t>「らくらく便」</a:t>
            </a:r>
            <a:endParaRPr lang="en-US" altLang="ja-JP" sz="2800" b="1" smtClean="0"/>
          </a:p>
          <a:p>
            <a:pPr>
              <a:buFont typeface="Arial" charset="0"/>
              <a:buNone/>
            </a:pPr>
            <a:r>
              <a:rPr lang="ja-JP" altLang="en-US" sz="2400" smtClean="0"/>
              <a:t>　　　⇒目的・・・・・・</a:t>
            </a:r>
            <a:r>
              <a:rPr lang="ja-JP" altLang="en-US" sz="2000" smtClean="0"/>
              <a:t>高齢者や共働き世帯等の買い物の利便性を高める</a:t>
            </a:r>
            <a:endParaRPr lang="en-US" altLang="ja-JP" sz="2000" smtClean="0"/>
          </a:p>
          <a:p>
            <a:pPr>
              <a:buFont typeface="Arial" charset="0"/>
              <a:buNone/>
            </a:pPr>
            <a:r>
              <a:rPr lang="ja-JP" altLang="en-US" sz="2400" smtClean="0"/>
              <a:t>　　　⇒内容・・・・・・</a:t>
            </a:r>
            <a:r>
              <a:rPr lang="ja-JP" altLang="en-US" sz="2000" smtClean="0"/>
              <a:t>ＦＡＸで受注した商品を消費者の住宅へ宅配</a:t>
            </a:r>
            <a:endParaRPr lang="en-US" altLang="ja-JP" sz="2000" smtClean="0"/>
          </a:p>
          <a:p>
            <a:pPr>
              <a:buFont typeface="Arial" charset="0"/>
              <a:buNone/>
            </a:pPr>
            <a:r>
              <a:rPr lang="ja-JP" altLang="en-US" sz="2400" smtClean="0"/>
              <a:t>　　　⇒参加商店・・</a:t>
            </a:r>
            <a:r>
              <a:rPr lang="ja-JP" altLang="en-US" sz="2000" smtClean="0"/>
              <a:t>消費者の日常に必要な生鮮品、酒、菓子、</a:t>
            </a:r>
            <a:endParaRPr lang="en-US" altLang="ja-JP" sz="2000" smtClean="0"/>
          </a:p>
          <a:p>
            <a:pPr>
              <a:buFont typeface="Arial" charset="0"/>
              <a:buNone/>
            </a:pPr>
            <a:r>
              <a:rPr lang="ja-JP" altLang="en-US" sz="2000" smtClean="0"/>
              <a:t>　　　　　　　　　　　　　　　茶、生花、文具など</a:t>
            </a:r>
            <a:r>
              <a:rPr lang="en-US" altLang="ja-JP" sz="2000" smtClean="0"/>
              <a:t>22</a:t>
            </a:r>
            <a:r>
              <a:rPr lang="ja-JP" altLang="en-US" sz="2000" smtClean="0"/>
              <a:t>店の商店</a:t>
            </a:r>
            <a:endParaRPr lang="en-US" altLang="ja-JP" sz="2000" smtClean="0"/>
          </a:p>
          <a:p>
            <a:pPr>
              <a:buFont typeface="Arial" charset="0"/>
              <a:buNone/>
            </a:pPr>
            <a:r>
              <a:rPr lang="ja-JP" altLang="en-US" sz="2400" smtClean="0"/>
              <a:t>　　　⇒仕組み・・・・</a:t>
            </a:r>
            <a:r>
              <a:rPr lang="ja-JP" altLang="en-US" sz="2000" smtClean="0"/>
              <a:t>チラシに掲載された商品を消費者が電話かＦＡＸ</a:t>
            </a:r>
            <a:endParaRPr lang="en-US" altLang="ja-JP" sz="2000" smtClean="0"/>
          </a:p>
          <a:p>
            <a:pPr>
              <a:buFont typeface="Arial" charset="0"/>
              <a:buNone/>
            </a:pPr>
            <a:r>
              <a:rPr lang="ja-JP" altLang="en-US" sz="2000" smtClean="0"/>
              <a:t>　　　　　　　　　　　　　　　で商店街事務所に注文すると、事務局が注文商</a:t>
            </a:r>
            <a:endParaRPr lang="en-US" altLang="ja-JP" sz="2000" smtClean="0"/>
          </a:p>
          <a:p>
            <a:pPr>
              <a:buFont typeface="Arial" charset="0"/>
              <a:buNone/>
            </a:pPr>
            <a:r>
              <a:rPr lang="ja-JP" altLang="en-US" sz="2000" smtClean="0"/>
              <a:t>　　　　　　　　　　　　　　　品を扱う個店にＦＡＸで注文情報を伝える。各個店</a:t>
            </a:r>
            <a:endParaRPr lang="en-US" altLang="ja-JP" sz="2000" smtClean="0"/>
          </a:p>
          <a:p>
            <a:pPr>
              <a:buFont typeface="Arial" charset="0"/>
              <a:buNone/>
            </a:pPr>
            <a:r>
              <a:rPr lang="ja-JP" altLang="en-US" sz="2000" smtClean="0"/>
              <a:t>　　　　　　　　　　　　　　　は共同宅配の前日までに注文商品を商店街事務　　　　</a:t>
            </a:r>
            <a:endParaRPr lang="en-US" altLang="ja-JP" sz="2000" smtClean="0"/>
          </a:p>
          <a:p>
            <a:pPr>
              <a:buFont typeface="Arial" charset="0"/>
              <a:buNone/>
            </a:pPr>
            <a:r>
              <a:rPr lang="ja-JP" altLang="en-US" sz="2000" smtClean="0"/>
              <a:t>　　　　　　　　　　　　　　　に持ち込み、ここで配達先別に仕分けを行い、青</a:t>
            </a:r>
            <a:endParaRPr lang="en-US" altLang="ja-JP" sz="2000" smtClean="0"/>
          </a:p>
          <a:p>
            <a:pPr>
              <a:buFont typeface="Arial" charset="0"/>
              <a:buNone/>
            </a:pPr>
            <a:r>
              <a:rPr lang="ja-JP" altLang="en-US" sz="2000" smtClean="0"/>
              <a:t>　　　　　　　　　　　　　　　年部員が商店街所有の車で金曜日に配達する。</a:t>
            </a:r>
            <a:endParaRPr lang="en-US" altLang="ja-JP" sz="2000" smtClean="0"/>
          </a:p>
          <a:p>
            <a:pPr>
              <a:buFont typeface="Arial" charset="0"/>
              <a:buNone/>
            </a:pPr>
            <a:r>
              <a:rPr lang="ja-JP" altLang="en-US" sz="2000" smtClean="0"/>
              <a:t>　</a:t>
            </a:r>
            <a:endParaRPr lang="en-US" altLang="ja-JP" sz="2000" smtClean="0"/>
          </a:p>
          <a:p>
            <a:pPr>
              <a:buFont typeface="Arial" charset="0"/>
              <a:buNone/>
            </a:pPr>
            <a:r>
              <a:rPr lang="ja-JP" altLang="en-US" sz="2000" smtClean="0"/>
              <a:t>　　　　＊代金は配達時に現金で回収、商店街は各個店から売上の５％を徴収</a:t>
            </a:r>
            <a:endParaRPr lang="en-US" altLang="ja-JP" sz="2000" smtClean="0"/>
          </a:p>
          <a:p>
            <a:pPr>
              <a:buFont typeface="Arial" charset="0"/>
              <a:buNone/>
            </a:pPr>
            <a:r>
              <a:rPr lang="ja-JP" altLang="en-US" sz="2000" smtClean="0"/>
              <a:t>　　　　　　　　　</a:t>
            </a:r>
            <a:endParaRPr lang="en-US" altLang="ja-JP" sz="200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p:txBody>
          <a:bodyPr/>
          <a:lstStyle/>
          <a:p>
            <a:r>
              <a:rPr lang="ja-JP" altLang="en-US" smtClean="0"/>
              <a:t>個人情報の取り扱いについて</a:t>
            </a:r>
          </a:p>
        </p:txBody>
      </p:sp>
      <p:sp>
        <p:nvSpPr>
          <p:cNvPr id="35842" name="Rectangle 3"/>
          <p:cNvSpPr>
            <a:spLocks noGrp="1" noChangeArrowheads="1"/>
          </p:cNvSpPr>
          <p:nvPr>
            <p:ph type="body" idx="1"/>
          </p:nvPr>
        </p:nvSpPr>
        <p:spPr/>
        <p:txBody>
          <a:bodyPr/>
          <a:lstStyle/>
          <a:p>
            <a:pPr>
              <a:lnSpc>
                <a:spcPct val="90000"/>
              </a:lnSpc>
              <a:buFontTx/>
              <a:buNone/>
            </a:pPr>
            <a:r>
              <a:rPr lang="en-US" altLang="ja-JP" smtClean="0"/>
              <a:t>①</a:t>
            </a:r>
            <a:r>
              <a:rPr lang="ja-JP" altLang="en-US" smtClean="0"/>
              <a:t>個人情報保護方針及び管理規定にのっとり、利用者の個人情報を適正に管理します</a:t>
            </a:r>
          </a:p>
          <a:p>
            <a:pPr>
              <a:lnSpc>
                <a:spcPct val="90000"/>
              </a:lnSpc>
              <a:buFontTx/>
              <a:buNone/>
            </a:pPr>
            <a:endParaRPr lang="ja-JP" altLang="en-US" smtClean="0"/>
          </a:p>
          <a:p>
            <a:pPr>
              <a:lnSpc>
                <a:spcPct val="90000"/>
              </a:lnSpc>
              <a:buFontTx/>
              <a:buNone/>
            </a:pPr>
            <a:r>
              <a:rPr lang="ja-JP" altLang="en-US" smtClean="0"/>
              <a:t>②個人情報の取り扱いを事務局以外の者（自治会、商店、ボランティア等）に委託する場合も、同管理規定を遵守するように受託者に対し必要かつ適切な指導を行います</a:t>
            </a:r>
          </a:p>
          <a:p>
            <a:pPr>
              <a:lnSpc>
                <a:spcPct val="90000"/>
              </a:lnSpc>
              <a:buFontTx/>
              <a:buNone/>
            </a:pPr>
            <a:endParaRPr lang="en-US" altLang="ja-JP"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テキスト ボックス 3"/>
          <p:cNvSpPr txBox="1">
            <a:spLocks noChangeArrowheads="1"/>
          </p:cNvSpPr>
          <p:nvPr/>
        </p:nvSpPr>
        <p:spPr bwMode="auto">
          <a:xfrm>
            <a:off x="1047750" y="160338"/>
            <a:ext cx="7524750" cy="769937"/>
          </a:xfrm>
          <a:prstGeom prst="rect">
            <a:avLst/>
          </a:prstGeom>
          <a:noFill/>
          <a:ln w="9525">
            <a:noFill/>
            <a:miter lim="800000"/>
            <a:headEnd/>
            <a:tailEnd/>
          </a:ln>
        </p:spPr>
        <p:txBody>
          <a:bodyPr>
            <a:spAutoFit/>
          </a:bodyPr>
          <a:lstStyle/>
          <a:p>
            <a:pPr algn="ctr"/>
            <a:r>
              <a:rPr lang="ja-JP" altLang="en-US" sz="4400"/>
              <a:t>＜サービスイメージ＞</a:t>
            </a:r>
          </a:p>
        </p:txBody>
      </p:sp>
      <p:sp>
        <p:nvSpPr>
          <p:cNvPr id="31" name="円弧 30"/>
          <p:cNvSpPr/>
          <p:nvPr/>
        </p:nvSpPr>
        <p:spPr>
          <a:xfrm rot="21405110">
            <a:off x="4132263" y="1281113"/>
            <a:ext cx="3260725" cy="4545012"/>
          </a:xfrm>
          <a:prstGeom prst="arc">
            <a:avLst>
              <a:gd name="adj1" fmla="val 16200000"/>
              <a:gd name="adj2" fmla="val 19496121"/>
            </a:avLst>
          </a:prstGeom>
          <a:ln w="38100">
            <a:solidFill>
              <a:schemeClr val="bg1">
                <a:lumMod val="85000"/>
              </a:schemeClr>
            </a:solidFill>
            <a:headEnd type="arrow" w="lg"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25615" name="テキスト ボックス 5"/>
          <p:cNvSpPr txBox="1">
            <a:spLocks noChangeArrowheads="1"/>
          </p:cNvSpPr>
          <p:nvPr/>
        </p:nvSpPr>
        <p:spPr bwMode="auto">
          <a:xfrm>
            <a:off x="3524250" y="963613"/>
            <a:ext cx="1857375" cy="461962"/>
          </a:xfrm>
          <a:prstGeom prst="rect">
            <a:avLst/>
          </a:prstGeom>
          <a:solidFill>
            <a:schemeClr val="bg1">
              <a:lumMod val="85000"/>
            </a:schemeClr>
          </a:solidFill>
          <a:ln w="25400">
            <a:solidFill>
              <a:schemeClr val="bg1">
                <a:lumMod val="85000"/>
              </a:schemeClr>
            </a:solidFill>
            <a:miter lim="800000"/>
            <a:headEnd/>
            <a:tailEnd/>
          </a:ln>
        </p:spPr>
        <p:txBody>
          <a:bodyPr>
            <a:spAutoFit/>
          </a:bodyPr>
          <a:lstStyle/>
          <a:p>
            <a:pPr algn="ctr">
              <a:defRPr/>
            </a:pPr>
            <a:r>
              <a:rPr lang="ja-JP" altLang="en-US" dirty="0"/>
              <a:t>お年寄り</a:t>
            </a:r>
            <a:endParaRPr lang="en-US" altLang="ja-JP" dirty="0"/>
          </a:p>
        </p:txBody>
      </p:sp>
      <p:sp>
        <p:nvSpPr>
          <p:cNvPr id="19" name="テキスト ボックス 5"/>
          <p:cNvSpPr txBox="1">
            <a:spLocks noChangeArrowheads="1"/>
          </p:cNvSpPr>
          <p:nvPr/>
        </p:nvSpPr>
        <p:spPr bwMode="auto">
          <a:xfrm>
            <a:off x="3714750" y="2840038"/>
            <a:ext cx="1500188" cy="461962"/>
          </a:xfrm>
          <a:prstGeom prst="rect">
            <a:avLst/>
          </a:prstGeom>
          <a:solidFill>
            <a:schemeClr val="bg1">
              <a:lumMod val="85000"/>
            </a:schemeClr>
          </a:solidFill>
          <a:ln w="25400">
            <a:solidFill>
              <a:schemeClr val="bg1">
                <a:lumMod val="85000"/>
              </a:schemeClr>
            </a:solidFill>
            <a:miter lim="800000"/>
            <a:headEnd/>
            <a:tailEnd/>
          </a:ln>
        </p:spPr>
        <p:txBody>
          <a:bodyPr>
            <a:spAutoFit/>
          </a:bodyPr>
          <a:lstStyle/>
          <a:p>
            <a:pPr algn="ctr">
              <a:defRPr/>
            </a:pPr>
            <a:r>
              <a:rPr lang="ja-JP" altLang="en-US" dirty="0"/>
              <a:t>事務局</a:t>
            </a:r>
            <a:endParaRPr lang="en-US" altLang="ja-JP" dirty="0"/>
          </a:p>
        </p:txBody>
      </p:sp>
      <p:sp>
        <p:nvSpPr>
          <p:cNvPr id="21" name="テキスト ボックス 5"/>
          <p:cNvSpPr txBox="1">
            <a:spLocks noChangeArrowheads="1"/>
          </p:cNvSpPr>
          <p:nvPr/>
        </p:nvSpPr>
        <p:spPr bwMode="auto">
          <a:xfrm>
            <a:off x="6286500" y="4608513"/>
            <a:ext cx="2286000" cy="830262"/>
          </a:xfrm>
          <a:prstGeom prst="rect">
            <a:avLst/>
          </a:prstGeom>
          <a:solidFill>
            <a:schemeClr val="bg1">
              <a:lumMod val="85000"/>
            </a:schemeClr>
          </a:solidFill>
          <a:ln w="25400">
            <a:solidFill>
              <a:schemeClr val="bg1">
                <a:lumMod val="85000"/>
              </a:schemeClr>
            </a:solidFill>
            <a:miter lim="800000"/>
            <a:headEnd/>
            <a:tailEnd/>
          </a:ln>
        </p:spPr>
        <p:txBody>
          <a:bodyPr>
            <a:spAutoFit/>
          </a:bodyPr>
          <a:lstStyle/>
          <a:p>
            <a:pPr algn="ctr">
              <a:defRPr/>
            </a:pPr>
            <a:r>
              <a:rPr lang="ja-JP" altLang="en-US" dirty="0"/>
              <a:t>自治会</a:t>
            </a:r>
            <a:endParaRPr lang="en-US" altLang="ja-JP" dirty="0"/>
          </a:p>
          <a:p>
            <a:pPr algn="ctr">
              <a:defRPr/>
            </a:pPr>
            <a:r>
              <a:rPr lang="ja-JP" altLang="en-US" dirty="0"/>
              <a:t>（民生委員）</a:t>
            </a:r>
            <a:endParaRPr lang="en-US" altLang="ja-JP" dirty="0"/>
          </a:p>
        </p:txBody>
      </p:sp>
      <p:sp>
        <p:nvSpPr>
          <p:cNvPr id="22" name="テキスト ボックス 5"/>
          <p:cNvSpPr txBox="1">
            <a:spLocks noChangeArrowheads="1"/>
          </p:cNvSpPr>
          <p:nvPr/>
        </p:nvSpPr>
        <p:spPr bwMode="auto">
          <a:xfrm>
            <a:off x="666750" y="4660900"/>
            <a:ext cx="1500188" cy="461963"/>
          </a:xfrm>
          <a:prstGeom prst="rect">
            <a:avLst/>
          </a:prstGeom>
          <a:solidFill>
            <a:schemeClr val="bg1">
              <a:lumMod val="85000"/>
            </a:schemeClr>
          </a:solidFill>
          <a:ln w="25400">
            <a:solidFill>
              <a:schemeClr val="bg1">
                <a:lumMod val="85000"/>
              </a:schemeClr>
            </a:solidFill>
            <a:miter lim="800000"/>
            <a:headEnd/>
            <a:tailEnd/>
          </a:ln>
        </p:spPr>
        <p:txBody>
          <a:bodyPr>
            <a:spAutoFit/>
          </a:bodyPr>
          <a:lstStyle/>
          <a:p>
            <a:pPr algn="ctr">
              <a:defRPr/>
            </a:pPr>
            <a:r>
              <a:rPr lang="ja-JP" altLang="en-US" dirty="0"/>
              <a:t>商店会</a:t>
            </a:r>
            <a:endParaRPr lang="en-US" altLang="ja-JP" dirty="0"/>
          </a:p>
        </p:txBody>
      </p:sp>
      <p:sp>
        <p:nvSpPr>
          <p:cNvPr id="23" name="テキスト ボックス 5"/>
          <p:cNvSpPr txBox="1">
            <a:spLocks noChangeArrowheads="1"/>
          </p:cNvSpPr>
          <p:nvPr/>
        </p:nvSpPr>
        <p:spPr bwMode="auto">
          <a:xfrm>
            <a:off x="6667500" y="2840038"/>
            <a:ext cx="1143000" cy="461962"/>
          </a:xfrm>
          <a:prstGeom prst="rect">
            <a:avLst/>
          </a:prstGeom>
          <a:solidFill>
            <a:schemeClr val="bg1">
              <a:lumMod val="85000"/>
            </a:schemeClr>
          </a:solidFill>
          <a:ln w="25400">
            <a:solidFill>
              <a:schemeClr val="bg1">
                <a:lumMod val="85000"/>
              </a:schemeClr>
            </a:solidFill>
            <a:miter lim="800000"/>
            <a:headEnd/>
            <a:tailEnd/>
          </a:ln>
        </p:spPr>
        <p:txBody>
          <a:bodyPr>
            <a:spAutoFit/>
          </a:bodyPr>
          <a:lstStyle/>
          <a:p>
            <a:pPr algn="ctr">
              <a:defRPr/>
            </a:pPr>
            <a:r>
              <a:rPr lang="ja-JP" altLang="en-US" dirty="0"/>
              <a:t>家族</a:t>
            </a:r>
            <a:endParaRPr lang="en-US" altLang="ja-JP" dirty="0"/>
          </a:p>
        </p:txBody>
      </p:sp>
      <p:cxnSp>
        <p:nvCxnSpPr>
          <p:cNvPr id="25" name="直線矢印コネクタ 24"/>
          <p:cNvCxnSpPr/>
          <p:nvPr/>
        </p:nvCxnSpPr>
        <p:spPr>
          <a:xfrm rot="5400000" flipH="1" flipV="1">
            <a:off x="3563938" y="2114550"/>
            <a:ext cx="1446212" cy="1588"/>
          </a:xfrm>
          <a:prstGeom prst="straightConnector1">
            <a:avLst/>
          </a:prstGeom>
          <a:ln w="2540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rot="5400000">
            <a:off x="3948906" y="2058194"/>
            <a:ext cx="1438275" cy="1588"/>
          </a:xfrm>
          <a:prstGeom prst="straightConnector1">
            <a:avLst/>
          </a:prstGeom>
          <a:ln w="2540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rot="5400000" flipH="1" flipV="1">
            <a:off x="1726406" y="2863057"/>
            <a:ext cx="1500187" cy="2095500"/>
          </a:xfrm>
          <a:prstGeom prst="straightConnector1">
            <a:avLst/>
          </a:prstGeom>
          <a:ln w="2540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rot="5400000">
            <a:off x="2134394" y="2985294"/>
            <a:ext cx="1446212" cy="1905000"/>
          </a:xfrm>
          <a:prstGeom prst="straightConnector1">
            <a:avLst/>
          </a:prstGeom>
          <a:ln w="2540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rot="16200000" flipH="1">
            <a:off x="5160962" y="3101976"/>
            <a:ext cx="1393825" cy="1619250"/>
          </a:xfrm>
          <a:prstGeom prst="straightConnector1">
            <a:avLst/>
          </a:prstGeom>
          <a:ln w="2540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p:nvPr/>
        </p:nvCxnSpPr>
        <p:spPr>
          <a:xfrm rot="16200000" flipV="1">
            <a:off x="5467350" y="3027363"/>
            <a:ext cx="1447800" cy="1714500"/>
          </a:xfrm>
          <a:prstGeom prst="straightConnector1">
            <a:avLst/>
          </a:prstGeom>
          <a:ln w="2540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59" name="直線矢印コネクタ 58"/>
          <p:cNvCxnSpPr/>
          <p:nvPr/>
        </p:nvCxnSpPr>
        <p:spPr>
          <a:xfrm>
            <a:off x="5238750" y="3000375"/>
            <a:ext cx="1428750" cy="1588"/>
          </a:xfrm>
          <a:prstGeom prst="straightConnector1">
            <a:avLst/>
          </a:prstGeom>
          <a:ln w="25400">
            <a:solidFill>
              <a:schemeClr val="bg1">
                <a:lumMod val="50000"/>
              </a:schemeClr>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36879" name="グループ化 52"/>
          <p:cNvGrpSpPr>
            <a:grpSpLocks/>
          </p:cNvGrpSpPr>
          <p:nvPr/>
        </p:nvGrpSpPr>
        <p:grpSpPr bwMode="auto">
          <a:xfrm>
            <a:off x="2381250" y="1820863"/>
            <a:ext cx="2857500" cy="920750"/>
            <a:chOff x="1785926" y="2428860"/>
            <a:chExt cx="2143140" cy="1226588"/>
          </a:xfrm>
        </p:grpSpPr>
        <p:sp>
          <p:nvSpPr>
            <p:cNvPr id="36911" name="テキスト ボックス 73"/>
            <p:cNvSpPr txBox="1">
              <a:spLocks noChangeArrowheads="1"/>
            </p:cNvSpPr>
            <p:nvPr/>
          </p:nvSpPr>
          <p:spPr bwMode="auto">
            <a:xfrm>
              <a:off x="1785926" y="2428860"/>
              <a:ext cx="1928826" cy="369332"/>
            </a:xfrm>
            <a:prstGeom prst="rect">
              <a:avLst/>
            </a:prstGeom>
            <a:noFill/>
            <a:ln w="9525">
              <a:noFill/>
              <a:miter lim="800000"/>
              <a:headEnd/>
              <a:tailEnd/>
            </a:ln>
          </p:spPr>
          <p:txBody>
            <a:bodyPr>
              <a:spAutoFit/>
            </a:bodyPr>
            <a:lstStyle/>
            <a:p>
              <a:r>
                <a:rPr lang="en-US" altLang="ja-JP" sz="1200"/>
                <a:t>FAX</a:t>
              </a:r>
              <a:r>
                <a:rPr lang="ja-JP" altLang="en-US" sz="1200"/>
                <a:t>、紙、トナー用意</a:t>
              </a:r>
            </a:p>
          </p:txBody>
        </p:sp>
        <p:sp>
          <p:nvSpPr>
            <p:cNvPr id="36912" name="テキスト ボックス 74"/>
            <p:cNvSpPr txBox="1">
              <a:spLocks noChangeArrowheads="1"/>
            </p:cNvSpPr>
            <p:nvPr/>
          </p:nvSpPr>
          <p:spPr bwMode="auto">
            <a:xfrm>
              <a:off x="1785926" y="2643173"/>
              <a:ext cx="1928826" cy="369332"/>
            </a:xfrm>
            <a:prstGeom prst="rect">
              <a:avLst/>
            </a:prstGeom>
            <a:noFill/>
            <a:ln w="9525">
              <a:noFill/>
              <a:miter lim="800000"/>
              <a:headEnd/>
              <a:tailEnd/>
            </a:ln>
          </p:spPr>
          <p:txBody>
            <a:bodyPr>
              <a:spAutoFit/>
            </a:bodyPr>
            <a:lstStyle/>
            <a:p>
              <a:r>
                <a:rPr lang="en-US" altLang="ja-JP" sz="1200"/>
                <a:t>FAX</a:t>
              </a:r>
              <a:r>
                <a:rPr lang="ja-JP" altLang="en-US" sz="1200"/>
                <a:t>、紙、トナー提供</a:t>
              </a:r>
            </a:p>
          </p:txBody>
        </p:sp>
        <p:sp>
          <p:nvSpPr>
            <p:cNvPr id="36913" name="テキスト ボックス 75"/>
            <p:cNvSpPr txBox="1">
              <a:spLocks noChangeArrowheads="1"/>
            </p:cNvSpPr>
            <p:nvPr/>
          </p:nvSpPr>
          <p:spPr bwMode="auto">
            <a:xfrm>
              <a:off x="1785926" y="2857488"/>
              <a:ext cx="1928826" cy="369332"/>
            </a:xfrm>
            <a:prstGeom prst="rect">
              <a:avLst/>
            </a:prstGeom>
            <a:noFill/>
            <a:ln w="9525">
              <a:noFill/>
              <a:miter lim="800000"/>
              <a:headEnd/>
              <a:tailEnd/>
            </a:ln>
          </p:spPr>
          <p:txBody>
            <a:bodyPr>
              <a:spAutoFit/>
            </a:bodyPr>
            <a:lstStyle/>
            <a:p>
              <a:r>
                <a:rPr lang="en-US" altLang="ja-JP" sz="1200"/>
                <a:t>FAX</a:t>
              </a:r>
              <a:r>
                <a:rPr lang="ja-JP" altLang="en-US" sz="1200"/>
                <a:t>返信確認</a:t>
              </a:r>
            </a:p>
          </p:txBody>
        </p:sp>
        <p:sp>
          <p:nvSpPr>
            <p:cNvPr id="36914" name="テキスト ボックス 76"/>
            <p:cNvSpPr txBox="1">
              <a:spLocks noChangeArrowheads="1"/>
            </p:cNvSpPr>
            <p:nvPr/>
          </p:nvSpPr>
          <p:spPr bwMode="auto">
            <a:xfrm>
              <a:off x="1785926" y="3071802"/>
              <a:ext cx="1928826" cy="369332"/>
            </a:xfrm>
            <a:prstGeom prst="rect">
              <a:avLst/>
            </a:prstGeom>
            <a:noFill/>
            <a:ln w="9525">
              <a:noFill/>
              <a:miter lim="800000"/>
              <a:headEnd/>
              <a:tailEnd/>
            </a:ln>
          </p:spPr>
          <p:txBody>
            <a:bodyPr>
              <a:spAutoFit/>
            </a:bodyPr>
            <a:lstStyle/>
            <a:p>
              <a:r>
                <a:rPr lang="ja-JP" altLang="en-US" sz="1200"/>
                <a:t>情報整理</a:t>
              </a:r>
            </a:p>
          </p:txBody>
        </p:sp>
        <p:sp>
          <p:nvSpPr>
            <p:cNvPr id="36915" name="テキスト ボックス 77"/>
            <p:cNvSpPr txBox="1">
              <a:spLocks noChangeArrowheads="1"/>
            </p:cNvSpPr>
            <p:nvPr/>
          </p:nvSpPr>
          <p:spPr bwMode="auto">
            <a:xfrm>
              <a:off x="1785926" y="3286116"/>
              <a:ext cx="2143140" cy="369332"/>
            </a:xfrm>
            <a:prstGeom prst="rect">
              <a:avLst/>
            </a:prstGeom>
            <a:noFill/>
            <a:ln w="9525">
              <a:noFill/>
              <a:miter lim="800000"/>
              <a:headEnd/>
              <a:tailEnd/>
            </a:ln>
          </p:spPr>
          <p:txBody>
            <a:bodyPr>
              <a:spAutoFit/>
            </a:bodyPr>
            <a:lstStyle/>
            <a:p>
              <a:r>
                <a:rPr lang="ja-JP" altLang="en-US" sz="1200"/>
                <a:t>イベント・広告の送信</a:t>
              </a:r>
            </a:p>
          </p:txBody>
        </p:sp>
      </p:grpSp>
      <p:sp>
        <p:nvSpPr>
          <p:cNvPr id="36880" name="テキスト ボックス 78"/>
          <p:cNvSpPr txBox="1">
            <a:spLocks noChangeArrowheads="1"/>
          </p:cNvSpPr>
          <p:nvPr/>
        </p:nvSpPr>
        <p:spPr bwMode="auto">
          <a:xfrm>
            <a:off x="4667250" y="2035175"/>
            <a:ext cx="1143000" cy="277813"/>
          </a:xfrm>
          <a:prstGeom prst="rect">
            <a:avLst/>
          </a:prstGeom>
          <a:noFill/>
          <a:ln w="9525">
            <a:noFill/>
            <a:miter lim="800000"/>
            <a:headEnd/>
            <a:tailEnd/>
          </a:ln>
        </p:spPr>
        <p:txBody>
          <a:bodyPr>
            <a:spAutoFit/>
          </a:bodyPr>
          <a:lstStyle/>
          <a:p>
            <a:r>
              <a:rPr lang="en-US" altLang="ja-JP" sz="1200"/>
              <a:t>FAX</a:t>
            </a:r>
            <a:r>
              <a:rPr lang="ja-JP" altLang="en-US" sz="1200"/>
              <a:t>返信</a:t>
            </a:r>
          </a:p>
        </p:txBody>
      </p:sp>
      <p:grpSp>
        <p:nvGrpSpPr>
          <p:cNvPr id="36881" name="グループ化 88"/>
          <p:cNvGrpSpPr>
            <a:grpSpLocks/>
          </p:cNvGrpSpPr>
          <p:nvPr/>
        </p:nvGrpSpPr>
        <p:grpSpPr bwMode="auto">
          <a:xfrm>
            <a:off x="2762250" y="3911600"/>
            <a:ext cx="3714750" cy="598488"/>
            <a:chOff x="428604" y="3929058"/>
            <a:chExt cx="2786082" cy="797960"/>
          </a:xfrm>
        </p:grpSpPr>
        <p:sp>
          <p:nvSpPr>
            <p:cNvPr id="36908" name="テキスト ボックス 79"/>
            <p:cNvSpPr txBox="1">
              <a:spLocks noChangeArrowheads="1"/>
            </p:cNvSpPr>
            <p:nvPr/>
          </p:nvSpPr>
          <p:spPr bwMode="auto">
            <a:xfrm>
              <a:off x="428604" y="3929058"/>
              <a:ext cx="1928826" cy="369332"/>
            </a:xfrm>
            <a:prstGeom prst="rect">
              <a:avLst/>
            </a:prstGeom>
            <a:noFill/>
            <a:ln w="9525">
              <a:noFill/>
              <a:miter lim="800000"/>
              <a:headEnd/>
              <a:tailEnd/>
            </a:ln>
          </p:spPr>
          <p:txBody>
            <a:bodyPr>
              <a:spAutoFit/>
            </a:bodyPr>
            <a:lstStyle/>
            <a:p>
              <a:r>
                <a:rPr lang="ja-JP" altLang="en-US" sz="1200"/>
                <a:t>広告スペース提供</a:t>
              </a:r>
            </a:p>
          </p:txBody>
        </p:sp>
        <p:sp>
          <p:nvSpPr>
            <p:cNvPr id="36909" name="テキスト ボックス 80"/>
            <p:cNvSpPr txBox="1">
              <a:spLocks noChangeArrowheads="1"/>
            </p:cNvSpPr>
            <p:nvPr/>
          </p:nvSpPr>
          <p:spPr bwMode="auto">
            <a:xfrm>
              <a:off x="428604" y="4357686"/>
              <a:ext cx="1928826" cy="369332"/>
            </a:xfrm>
            <a:prstGeom prst="rect">
              <a:avLst/>
            </a:prstGeom>
            <a:noFill/>
            <a:ln w="9525">
              <a:noFill/>
              <a:miter lim="800000"/>
              <a:headEnd/>
              <a:tailEnd/>
            </a:ln>
          </p:spPr>
          <p:txBody>
            <a:bodyPr>
              <a:spAutoFit/>
            </a:bodyPr>
            <a:lstStyle/>
            <a:p>
              <a:r>
                <a:rPr lang="ja-JP" altLang="en-US" sz="1200"/>
                <a:t>情報提供</a:t>
              </a:r>
            </a:p>
          </p:txBody>
        </p:sp>
        <p:sp>
          <p:nvSpPr>
            <p:cNvPr id="36910" name="テキスト ボックス 81"/>
            <p:cNvSpPr txBox="1">
              <a:spLocks noChangeArrowheads="1"/>
            </p:cNvSpPr>
            <p:nvPr/>
          </p:nvSpPr>
          <p:spPr bwMode="auto">
            <a:xfrm>
              <a:off x="428604" y="4143370"/>
              <a:ext cx="2786082" cy="369332"/>
            </a:xfrm>
            <a:prstGeom prst="rect">
              <a:avLst/>
            </a:prstGeom>
            <a:noFill/>
            <a:ln w="9525">
              <a:noFill/>
              <a:miter lim="800000"/>
              <a:headEnd/>
              <a:tailEnd/>
            </a:ln>
          </p:spPr>
          <p:txBody>
            <a:bodyPr>
              <a:spAutoFit/>
            </a:bodyPr>
            <a:lstStyle/>
            <a:p>
              <a:r>
                <a:rPr lang="ja-JP" altLang="en-US" sz="1200"/>
                <a:t>広告デザイン提供</a:t>
              </a:r>
            </a:p>
          </p:txBody>
        </p:sp>
      </p:grpSp>
      <p:grpSp>
        <p:nvGrpSpPr>
          <p:cNvPr id="36882" name="グループ化 86"/>
          <p:cNvGrpSpPr>
            <a:grpSpLocks/>
          </p:cNvGrpSpPr>
          <p:nvPr/>
        </p:nvGrpSpPr>
        <p:grpSpPr bwMode="auto">
          <a:xfrm>
            <a:off x="1524000" y="3589338"/>
            <a:ext cx="2571750" cy="598487"/>
            <a:chOff x="2214554" y="5000628"/>
            <a:chExt cx="1928826" cy="797960"/>
          </a:xfrm>
        </p:grpSpPr>
        <p:sp>
          <p:nvSpPr>
            <p:cNvPr id="36905" name="テキスト ボックス 82"/>
            <p:cNvSpPr txBox="1">
              <a:spLocks noChangeArrowheads="1"/>
            </p:cNvSpPr>
            <p:nvPr/>
          </p:nvSpPr>
          <p:spPr bwMode="auto">
            <a:xfrm>
              <a:off x="2214554" y="5000628"/>
              <a:ext cx="1928826" cy="369332"/>
            </a:xfrm>
            <a:prstGeom prst="rect">
              <a:avLst/>
            </a:prstGeom>
            <a:noFill/>
            <a:ln w="9525">
              <a:noFill/>
              <a:miter lim="800000"/>
              <a:headEnd/>
              <a:tailEnd/>
            </a:ln>
          </p:spPr>
          <p:txBody>
            <a:bodyPr>
              <a:spAutoFit/>
            </a:bodyPr>
            <a:lstStyle/>
            <a:p>
              <a:r>
                <a:rPr lang="ja-JP" altLang="en-US" sz="1200"/>
                <a:t>広告データ</a:t>
              </a:r>
            </a:p>
          </p:txBody>
        </p:sp>
        <p:sp>
          <p:nvSpPr>
            <p:cNvPr id="36906" name="テキスト ボックス 83"/>
            <p:cNvSpPr txBox="1">
              <a:spLocks noChangeArrowheads="1"/>
            </p:cNvSpPr>
            <p:nvPr/>
          </p:nvSpPr>
          <p:spPr bwMode="auto">
            <a:xfrm>
              <a:off x="2214554" y="5214941"/>
              <a:ext cx="1928826" cy="369332"/>
            </a:xfrm>
            <a:prstGeom prst="rect">
              <a:avLst/>
            </a:prstGeom>
            <a:noFill/>
            <a:ln w="9525">
              <a:noFill/>
              <a:miter lim="800000"/>
              <a:headEnd/>
              <a:tailEnd/>
            </a:ln>
          </p:spPr>
          <p:txBody>
            <a:bodyPr>
              <a:spAutoFit/>
            </a:bodyPr>
            <a:lstStyle/>
            <a:p>
              <a:r>
                <a:rPr lang="ja-JP" altLang="en-US" sz="1200"/>
                <a:t>広告費</a:t>
              </a:r>
            </a:p>
          </p:txBody>
        </p:sp>
        <p:sp>
          <p:nvSpPr>
            <p:cNvPr id="36907" name="テキスト ボックス 84"/>
            <p:cNvSpPr txBox="1">
              <a:spLocks noChangeArrowheads="1"/>
            </p:cNvSpPr>
            <p:nvPr/>
          </p:nvSpPr>
          <p:spPr bwMode="auto">
            <a:xfrm>
              <a:off x="2214554" y="5429256"/>
              <a:ext cx="1928826" cy="369332"/>
            </a:xfrm>
            <a:prstGeom prst="rect">
              <a:avLst/>
            </a:prstGeom>
            <a:noFill/>
            <a:ln w="9525">
              <a:noFill/>
              <a:miter lim="800000"/>
              <a:headEnd/>
              <a:tailEnd/>
            </a:ln>
          </p:spPr>
          <p:txBody>
            <a:bodyPr>
              <a:spAutoFit/>
            </a:bodyPr>
            <a:lstStyle/>
            <a:p>
              <a:r>
                <a:rPr lang="ja-JP" altLang="en-US" sz="1200"/>
                <a:t>報告</a:t>
              </a:r>
            </a:p>
          </p:txBody>
        </p:sp>
      </p:grpSp>
      <p:sp>
        <p:nvSpPr>
          <p:cNvPr id="36883" name="テキスト ボックス 87"/>
          <p:cNvSpPr txBox="1">
            <a:spLocks noChangeArrowheads="1"/>
          </p:cNvSpPr>
          <p:nvPr/>
        </p:nvSpPr>
        <p:spPr bwMode="auto">
          <a:xfrm>
            <a:off x="4857750" y="3911600"/>
            <a:ext cx="1333500" cy="276225"/>
          </a:xfrm>
          <a:prstGeom prst="rect">
            <a:avLst/>
          </a:prstGeom>
          <a:noFill/>
          <a:ln w="9525">
            <a:noFill/>
            <a:miter lim="800000"/>
            <a:headEnd/>
            <a:tailEnd/>
          </a:ln>
        </p:spPr>
        <p:txBody>
          <a:bodyPr>
            <a:spAutoFit/>
          </a:bodyPr>
          <a:lstStyle/>
          <a:p>
            <a:r>
              <a:rPr lang="ja-JP" altLang="en-US" sz="1200"/>
              <a:t>情報提供</a:t>
            </a:r>
          </a:p>
        </p:txBody>
      </p:sp>
      <p:grpSp>
        <p:nvGrpSpPr>
          <p:cNvPr id="36884" name="グループ化 53"/>
          <p:cNvGrpSpPr>
            <a:grpSpLocks/>
          </p:cNvGrpSpPr>
          <p:nvPr/>
        </p:nvGrpSpPr>
        <p:grpSpPr bwMode="auto">
          <a:xfrm>
            <a:off x="6191250" y="3589338"/>
            <a:ext cx="3238500" cy="438150"/>
            <a:chOff x="4572008" y="4572000"/>
            <a:chExt cx="2428868" cy="583647"/>
          </a:xfrm>
        </p:grpSpPr>
        <p:sp>
          <p:nvSpPr>
            <p:cNvPr id="36903" name="テキスト ボックス 85"/>
            <p:cNvSpPr txBox="1">
              <a:spLocks noChangeArrowheads="1"/>
            </p:cNvSpPr>
            <p:nvPr/>
          </p:nvSpPr>
          <p:spPr bwMode="auto">
            <a:xfrm>
              <a:off x="4572008" y="4572000"/>
              <a:ext cx="2428868" cy="369332"/>
            </a:xfrm>
            <a:prstGeom prst="rect">
              <a:avLst/>
            </a:prstGeom>
            <a:noFill/>
            <a:ln w="9525">
              <a:noFill/>
              <a:miter lim="800000"/>
              <a:headEnd/>
              <a:tailEnd/>
            </a:ln>
          </p:spPr>
          <p:txBody>
            <a:bodyPr>
              <a:spAutoFit/>
            </a:bodyPr>
            <a:lstStyle/>
            <a:p>
              <a:r>
                <a:rPr lang="ja-JP" altLang="en-US" sz="1200"/>
                <a:t>地域イベント情報</a:t>
              </a:r>
              <a:endParaRPr lang="en-US" altLang="ja-JP" sz="1200"/>
            </a:p>
          </p:txBody>
        </p:sp>
        <p:sp>
          <p:nvSpPr>
            <p:cNvPr id="36904" name="テキスト ボックス 89"/>
            <p:cNvSpPr txBox="1">
              <a:spLocks noChangeArrowheads="1"/>
            </p:cNvSpPr>
            <p:nvPr/>
          </p:nvSpPr>
          <p:spPr bwMode="auto">
            <a:xfrm>
              <a:off x="4572008" y="4786315"/>
              <a:ext cx="785818" cy="369332"/>
            </a:xfrm>
            <a:prstGeom prst="rect">
              <a:avLst/>
            </a:prstGeom>
            <a:noFill/>
            <a:ln w="9525">
              <a:noFill/>
              <a:miter lim="800000"/>
              <a:headEnd/>
              <a:tailEnd/>
            </a:ln>
          </p:spPr>
          <p:txBody>
            <a:bodyPr>
              <a:spAutoFit/>
            </a:bodyPr>
            <a:lstStyle/>
            <a:p>
              <a:r>
                <a:rPr lang="ja-JP" altLang="en-US" sz="1200"/>
                <a:t>報告</a:t>
              </a:r>
            </a:p>
          </p:txBody>
        </p:sp>
      </p:grpSp>
      <p:sp>
        <p:nvSpPr>
          <p:cNvPr id="36885" name="テキスト ボックス 33"/>
          <p:cNvSpPr txBox="1">
            <a:spLocks noChangeArrowheads="1"/>
          </p:cNvSpPr>
          <p:nvPr/>
        </p:nvSpPr>
        <p:spPr bwMode="auto">
          <a:xfrm>
            <a:off x="5334000" y="2571750"/>
            <a:ext cx="1238250" cy="461963"/>
          </a:xfrm>
          <a:prstGeom prst="rect">
            <a:avLst/>
          </a:prstGeom>
          <a:noFill/>
          <a:ln w="9525">
            <a:noFill/>
            <a:miter lim="800000"/>
            <a:headEnd/>
            <a:tailEnd/>
          </a:ln>
        </p:spPr>
        <p:txBody>
          <a:bodyPr>
            <a:spAutoFit/>
          </a:bodyPr>
          <a:lstStyle/>
          <a:p>
            <a:r>
              <a:rPr lang="ja-JP" altLang="en-US" sz="1200"/>
              <a:t>安否情報</a:t>
            </a:r>
            <a:endParaRPr lang="en-US" altLang="ja-JP" sz="1200"/>
          </a:p>
          <a:p>
            <a:r>
              <a:rPr lang="ja-JP" altLang="en-US" sz="1200"/>
              <a:t>の提供</a:t>
            </a:r>
            <a:endParaRPr lang="en-US" altLang="ja-JP" sz="1200"/>
          </a:p>
        </p:txBody>
      </p:sp>
      <p:sp>
        <p:nvSpPr>
          <p:cNvPr id="42" name="円弧 41"/>
          <p:cNvSpPr/>
          <p:nvPr/>
        </p:nvSpPr>
        <p:spPr>
          <a:xfrm rot="21401095">
            <a:off x="3217863" y="1139825"/>
            <a:ext cx="5281612" cy="7110413"/>
          </a:xfrm>
          <a:prstGeom prst="arc">
            <a:avLst>
              <a:gd name="adj1" fmla="val 16200000"/>
              <a:gd name="adj2" fmla="val 21566430"/>
            </a:avLst>
          </a:prstGeom>
          <a:ln w="38100">
            <a:solidFill>
              <a:schemeClr val="bg1">
                <a:lumMod val="85000"/>
              </a:schemeClr>
            </a:solidFill>
            <a:headEnd type="arrow" w="lg"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nvGrpSpPr>
          <p:cNvPr id="36887" name="グループ化 54"/>
          <p:cNvGrpSpPr>
            <a:grpSpLocks/>
          </p:cNvGrpSpPr>
          <p:nvPr/>
        </p:nvGrpSpPr>
        <p:grpSpPr bwMode="auto">
          <a:xfrm>
            <a:off x="6667500" y="1231900"/>
            <a:ext cx="2476500" cy="598488"/>
            <a:chOff x="5072074" y="1785918"/>
            <a:chExt cx="1857364" cy="797960"/>
          </a:xfrm>
        </p:grpSpPr>
        <p:sp>
          <p:nvSpPr>
            <p:cNvPr id="36900" name="テキスト ボックス 45"/>
            <p:cNvSpPr txBox="1">
              <a:spLocks noChangeArrowheads="1"/>
            </p:cNvSpPr>
            <p:nvPr/>
          </p:nvSpPr>
          <p:spPr bwMode="auto">
            <a:xfrm>
              <a:off x="5072074" y="1785918"/>
              <a:ext cx="1714512" cy="369332"/>
            </a:xfrm>
            <a:prstGeom prst="rect">
              <a:avLst/>
            </a:prstGeom>
            <a:noFill/>
            <a:ln w="9525">
              <a:noFill/>
              <a:miter lim="800000"/>
              <a:headEnd/>
              <a:tailEnd/>
            </a:ln>
          </p:spPr>
          <p:txBody>
            <a:bodyPr>
              <a:spAutoFit/>
            </a:bodyPr>
            <a:lstStyle/>
            <a:p>
              <a:r>
                <a:rPr lang="ja-JP" altLang="en-US" sz="1200"/>
                <a:t>安全確認の電話</a:t>
              </a:r>
              <a:endParaRPr lang="en-US" altLang="ja-JP" sz="1200"/>
            </a:p>
          </p:txBody>
        </p:sp>
        <p:sp>
          <p:nvSpPr>
            <p:cNvPr id="36901" name="テキスト ボックス 46"/>
            <p:cNvSpPr txBox="1">
              <a:spLocks noChangeArrowheads="1"/>
            </p:cNvSpPr>
            <p:nvPr/>
          </p:nvSpPr>
          <p:spPr bwMode="auto">
            <a:xfrm>
              <a:off x="5214926" y="2000231"/>
              <a:ext cx="1714512" cy="369332"/>
            </a:xfrm>
            <a:prstGeom prst="rect">
              <a:avLst/>
            </a:prstGeom>
            <a:noFill/>
            <a:ln w="9525">
              <a:noFill/>
              <a:miter lim="800000"/>
              <a:headEnd/>
              <a:tailEnd/>
            </a:ln>
          </p:spPr>
          <p:txBody>
            <a:bodyPr>
              <a:spAutoFit/>
            </a:bodyPr>
            <a:lstStyle/>
            <a:p>
              <a:r>
                <a:rPr lang="ja-JP" altLang="en-US" sz="1200"/>
                <a:t>見守り、声かけ</a:t>
              </a:r>
              <a:endParaRPr lang="en-US" altLang="ja-JP" sz="1200"/>
            </a:p>
          </p:txBody>
        </p:sp>
        <p:sp>
          <p:nvSpPr>
            <p:cNvPr id="36902" name="テキスト ボックス 47"/>
            <p:cNvSpPr txBox="1">
              <a:spLocks noChangeArrowheads="1"/>
            </p:cNvSpPr>
            <p:nvPr/>
          </p:nvSpPr>
          <p:spPr bwMode="auto">
            <a:xfrm>
              <a:off x="5357826" y="2214546"/>
              <a:ext cx="1500174" cy="369332"/>
            </a:xfrm>
            <a:prstGeom prst="rect">
              <a:avLst/>
            </a:prstGeom>
            <a:noFill/>
            <a:ln w="9525">
              <a:noFill/>
              <a:miter lim="800000"/>
              <a:headEnd/>
              <a:tailEnd/>
            </a:ln>
          </p:spPr>
          <p:txBody>
            <a:bodyPr>
              <a:spAutoFit/>
            </a:bodyPr>
            <a:lstStyle/>
            <a:p>
              <a:r>
                <a:rPr lang="ja-JP" altLang="en-US" sz="1200"/>
                <a:t>送迎サービス</a:t>
              </a:r>
              <a:endParaRPr lang="en-US" altLang="ja-JP" sz="1200"/>
            </a:p>
          </p:txBody>
        </p:sp>
      </p:grpSp>
      <p:sp>
        <p:nvSpPr>
          <p:cNvPr id="36888" name="テキスト ボックス 48"/>
          <p:cNvSpPr txBox="1">
            <a:spLocks noChangeArrowheads="1"/>
          </p:cNvSpPr>
          <p:nvPr/>
        </p:nvSpPr>
        <p:spPr bwMode="auto">
          <a:xfrm>
            <a:off x="5715000" y="1714500"/>
            <a:ext cx="1333500" cy="461963"/>
          </a:xfrm>
          <a:prstGeom prst="rect">
            <a:avLst/>
          </a:prstGeom>
          <a:noFill/>
          <a:ln w="9525">
            <a:noFill/>
            <a:miter lim="800000"/>
            <a:headEnd/>
            <a:tailEnd/>
          </a:ln>
        </p:spPr>
        <p:txBody>
          <a:bodyPr>
            <a:spAutoFit/>
          </a:bodyPr>
          <a:lstStyle/>
          <a:p>
            <a:r>
              <a:rPr lang="ja-JP" altLang="en-US" sz="1200"/>
              <a:t>声かけ</a:t>
            </a:r>
            <a:endParaRPr lang="en-US" altLang="ja-JP" sz="1200"/>
          </a:p>
          <a:p>
            <a:r>
              <a:rPr lang="ja-JP" altLang="en-US" sz="1200"/>
              <a:t>電話など</a:t>
            </a:r>
            <a:endParaRPr lang="en-US" altLang="ja-JP" sz="1200"/>
          </a:p>
        </p:txBody>
      </p:sp>
      <p:sp>
        <p:nvSpPr>
          <p:cNvPr id="50" name="円弧 49"/>
          <p:cNvSpPr/>
          <p:nvPr/>
        </p:nvSpPr>
        <p:spPr>
          <a:xfrm rot="21401095" flipH="1">
            <a:off x="755650" y="1109663"/>
            <a:ext cx="6038850" cy="7110412"/>
          </a:xfrm>
          <a:prstGeom prst="arc">
            <a:avLst>
              <a:gd name="adj1" fmla="val 16200000"/>
              <a:gd name="adj2" fmla="val 21437349"/>
            </a:avLst>
          </a:prstGeom>
          <a:ln w="38100">
            <a:solidFill>
              <a:schemeClr val="bg1">
                <a:lumMod val="85000"/>
              </a:schemeClr>
            </a:solidFill>
            <a:headEnd type="arrow" w="lg"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grpSp>
        <p:nvGrpSpPr>
          <p:cNvPr id="36890" name="グループ化 59"/>
          <p:cNvGrpSpPr>
            <a:grpSpLocks/>
          </p:cNvGrpSpPr>
          <p:nvPr/>
        </p:nvGrpSpPr>
        <p:grpSpPr bwMode="auto">
          <a:xfrm>
            <a:off x="857250" y="1231900"/>
            <a:ext cx="1905000" cy="438150"/>
            <a:chOff x="214290" y="2214546"/>
            <a:chExt cx="1428760" cy="583647"/>
          </a:xfrm>
        </p:grpSpPr>
        <p:sp>
          <p:nvSpPr>
            <p:cNvPr id="36898" name="テキスト ボックス 56"/>
            <p:cNvSpPr txBox="1">
              <a:spLocks noChangeArrowheads="1"/>
            </p:cNvSpPr>
            <p:nvPr/>
          </p:nvSpPr>
          <p:spPr bwMode="auto">
            <a:xfrm>
              <a:off x="214290" y="2214546"/>
              <a:ext cx="1428760" cy="369332"/>
            </a:xfrm>
            <a:prstGeom prst="rect">
              <a:avLst/>
            </a:prstGeom>
            <a:noFill/>
            <a:ln w="9525">
              <a:noFill/>
              <a:miter lim="800000"/>
              <a:headEnd/>
              <a:tailEnd/>
            </a:ln>
          </p:spPr>
          <p:txBody>
            <a:bodyPr>
              <a:spAutoFit/>
            </a:bodyPr>
            <a:lstStyle/>
            <a:p>
              <a:r>
                <a:rPr lang="ja-JP" altLang="en-US" sz="1200"/>
                <a:t>送迎サービス</a:t>
              </a:r>
            </a:p>
          </p:txBody>
        </p:sp>
        <p:sp>
          <p:nvSpPr>
            <p:cNvPr id="36899" name="テキスト ボックス 57"/>
            <p:cNvSpPr txBox="1">
              <a:spLocks noChangeArrowheads="1"/>
            </p:cNvSpPr>
            <p:nvPr/>
          </p:nvSpPr>
          <p:spPr bwMode="auto">
            <a:xfrm>
              <a:off x="214290" y="2428861"/>
              <a:ext cx="857256" cy="369332"/>
            </a:xfrm>
            <a:prstGeom prst="rect">
              <a:avLst/>
            </a:prstGeom>
            <a:noFill/>
            <a:ln w="9525">
              <a:noFill/>
              <a:miter lim="800000"/>
              <a:headEnd/>
              <a:tailEnd/>
            </a:ln>
          </p:spPr>
          <p:txBody>
            <a:bodyPr>
              <a:spAutoFit/>
            </a:bodyPr>
            <a:lstStyle/>
            <a:p>
              <a:r>
                <a:rPr lang="ja-JP" altLang="en-US" sz="1200"/>
                <a:t>配達</a:t>
              </a:r>
            </a:p>
          </p:txBody>
        </p:sp>
      </p:grpSp>
      <p:sp>
        <p:nvSpPr>
          <p:cNvPr id="64" name="テキスト ボックス 5"/>
          <p:cNvSpPr txBox="1">
            <a:spLocks noChangeArrowheads="1"/>
          </p:cNvSpPr>
          <p:nvPr/>
        </p:nvSpPr>
        <p:spPr bwMode="auto">
          <a:xfrm>
            <a:off x="4572000" y="6108700"/>
            <a:ext cx="2571750" cy="460375"/>
          </a:xfrm>
          <a:prstGeom prst="rect">
            <a:avLst/>
          </a:prstGeom>
          <a:solidFill>
            <a:schemeClr val="bg1">
              <a:lumMod val="95000"/>
            </a:schemeClr>
          </a:solidFill>
          <a:ln w="25400">
            <a:solidFill>
              <a:schemeClr val="bg1">
                <a:lumMod val="75000"/>
              </a:schemeClr>
            </a:solidFill>
            <a:prstDash val="sysDot"/>
            <a:miter lim="800000"/>
            <a:headEnd/>
            <a:tailEnd/>
          </a:ln>
        </p:spPr>
        <p:txBody>
          <a:bodyPr>
            <a:spAutoFit/>
          </a:bodyPr>
          <a:lstStyle/>
          <a:p>
            <a:pPr algn="ctr">
              <a:defRPr/>
            </a:pPr>
            <a:r>
              <a:rPr lang="ja-JP" altLang="en-US" dirty="0">
                <a:solidFill>
                  <a:schemeClr val="bg1">
                    <a:lumMod val="50000"/>
                  </a:schemeClr>
                </a:solidFill>
              </a:rPr>
              <a:t>消防・警察</a:t>
            </a:r>
            <a:endParaRPr lang="en-US" altLang="ja-JP" dirty="0">
              <a:solidFill>
                <a:schemeClr val="bg1">
                  <a:lumMod val="50000"/>
                </a:schemeClr>
              </a:solidFill>
            </a:endParaRPr>
          </a:p>
        </p:txBody>
      </p:sp>
      <p:sp>
        <p:nvSpPr>
          <p:cNvPr id="66" name="テキスト ボックス 5"/>
          <p:cNvSpPr txBox="1">
            <a:spLocks noChangeArrowheads="1"/>
          </p:cNvSpPr>
          <p:nvPr/>
        </p:nvSpPr>
        <p:spPr bwMode="auto">
          <a:xfrm>
            <a:off x="1524000" y="6108700"/>
            <a:ext cx="1524000" cy="460375"/>
          </a:xfrm>
          <a:prstGeom prst="rect">
            <a:avLst/>
          </a:prstGeom>
          <a:solidFill>
            <a:schemeClr val="bg1">
              <a:lumMod val="95000"/>
            </a:schemeClr>
          </a:solidFill>
          <a:ln w="25400">
            <a:solidFill>
              <a:schemeClr val="bg1">
                <a:lumMod val="75000"/>
              </a:schemeClr>
            </a:solidFill>
            <a:prstDash val="sysDot"/>
            <a:miter lim="800000"/>
            <a:headEnd/>
            <a:tailEnd/>
          </a:ln>
        </p:spPr>
        <p:txBody>
          <a:bodyPr>
            <a:spAutoFit/>
          </a:bodyPr>
          <a:lstStyle/>
          <a:p>
            <a:pPr algn="ctr">
              <a:defRPr/>
            </a:pPr>
            <a:r>
              <a:rPr lang="ja-JP" altLang="en-US" dirty="0">
                <a:solidFill>
                  <a:schemeClr val="bg1">
                    <a:lumMod val="50000"/>
                  </a:schemeClr>
                </a:solidFill>
              </a:rPr>
              <a:t>病院</a:t>
            </a:r>
            <a:endParaRPr lang="en-US" altLang="ja-JP" dirty="0">
              <a:solidFill>
                <a:schemeClr val="bg1">
                  <a:lumMod val="50000"/>
                </a:schemeClr>
              </a:solidFill>
            </a:endParaRPr>
          </a:p>
        </p:txBody>
      </p:sp>
      <p:sp>
        <p:nvSpPr>
          <p:cNvPr id="67" name="テキスト ボックス 5"/>
          <p:cNvSpPr txBox="1">
            <a:spLocks noChangeArrowheads="1"/>
          </p:cNvSpPr>
          <p:nvPr/>
        </p:nvSpPr>
        <p:spPr bwMode="auto">
          <a:xfrm>
            <a:off x="2571750" y="5465763"/>
            <a:ext cx="1308100" cy="460375"/>
          </a:xfrm>
          <a:prstGeom prst="rect">
            <a:avLst/>
          </a:prstGeom>
          <a:solidFill>
            <a:schemeClr val="bg1">
              <a:lumMod val="95000"/>
            </a:schemeClr>
          </a:solidFill>
          <a:ln w="25400">
            <a:solidFill>
              <a:schemeClr val="bg1">
                <a:lumMod val="75000"/>
              </a:schemeClr>
            </a:solidFill>
            <a:prstDash val="sysDot"/>
            <a:miter lim="800000"/>
            <a:headEnd/>
            <a:tailEnd/>
          </a:ln>
        </p:spPr>
        <p:txBody>
          <a:bodyPr>
            <a:spAutoFit/>
          </a:bodyPr>
          <a:lstStyle/>
          <a:p>
            <a:pPr algn="ctr">
              <a:defRPr/>
            </a:pPr>
            <a:r>
              <a:rPr lang="en-US" altLang="ja-JP" dirty="0">
                <a:solidFill>
                  <a:schemeClr val="bg1">
                    <a:lumMod val="50000"/>
                  </a:schemeClr>
                </a:solidFill>
              </a:rPr>
              <a:t>NPO</a:t>
            </a:r>
          </a:p>
        </p:txBody>
      </p:sp>
      <p:grpSp>
        <p:nvGrpSpPr>
          <p:cNvPr id="36894" name="グループ化 70"/>
          <p:cNvGrpSpPr>
            <a:grpSpLocks/>
          </p:cNvGrpSpPr>
          <p:nvPr/>
        </p:nvGrpSpPr>
        <p:grpSpPr bwMode="auto">
          <a:xfrm>
            <a:off x="4095750" y="5411788"/>
            <a:ext cx="1714500" cy="598487"/>
            <a:chOff x="3071810" y="6643702"/>
            <a:chExt cx="1285884" cy="797960"/>
          </a:xfrm>
        </p:grpSpPr>
        <p:sp>
          <p:nvSpPr>
            <p:cNvPr id="36895" name="テキスト ボックス 67"/>
            <p:cNvSpPr txBox="1">
              <a:spLocks noChangeArrowheads="1"/>
            </p:cNvSpPr>
            <p:nvPr/>
          </p:nvSpPr>
          <p:spPr bwMode="auto">
            <a:xfrm>
              <a:off x="3071810" y="6643702"/>
              <a:ext cx="1214446" cy="369332"/>
            </a:xfrm>
            <a:prstGeom prst="rect">
              <a:avLst/>
            </a:prstGeom>
            <a:noFill/>
            <a:ln w="9525">
              <a:noFill/>
              <a:miter lim="800000"/>
              <a:headEnd/>
              <a:tailEnd/>
            </a:ln>
          </p:spPr>
          <p:txBody>
            <a:bodyPr>
              <a:spAutoFit/>
            </a:bodyPr>
            <a:lstStyle/>
            <a:p>
              <a:r>
                <a:rPr lang="ja-JP" altLang="en-US" sz="1200"/>
                <a:t>給食サービス</a:t>
              </a:r>
            </a:p>
          </p:txBody>
        </p:sp>
        <p:sp>
          <p:nvSpPr>
            <p:cNvPr id="36896" name="テキスト ボックス 68"/>
            <p:cNvSpPr txBox="1">
              <a:spLocks noChangeArrowheads="1"/>
            </p:cNvSpPr>
            <p:nvPr/>
          </p:nvSpPr>
          <p:spPr bwMode="auto">
            <a:xfrm>
              <a:off x="3071810" y="6858015"/>
              <a:ext cx="1285884" cy="369332"/>
            </a:xfrm>
            <a:prstGeom prst="rect">
              <a:avLst/>
            </a:prstGeom>
            <a:noFill/>
            <a:ln w="9525">
              <a:noFill/>
              <a:miter lim="800000"/>
              <a:headEnd/>
              <a:tailEnd/>
            </a:ln>
          </p:spPr>
          <p:txBody>
            <a:bodyPr>
              <a:spAutoFit/>
            </a:bodyPr>
            <a:lstStyle/>
            <a:p>
              <a:r>
                <a:rPr lang="ja-JP" altLang="en-US" sz="1200"/>
                <a:t>送迎サービス</a:t>
              </a:r>
            </a:p>
          </p:txBody>
        </p:sp>
        <p:sp>
          <p:nvSpPr>
            <p:cNvPr id="36897" name="テキスト ボックス 69"/>
            <p:cNvSpPr txBox="1">
              <a:spLocks noChangeArrowheads="1"/>
            </p:cNvSpPr>
            <p:nvPr/>
          </p:nvSpPr>
          <p:spPr bwMode="auto">
            <a:xfrm>
              <a:off x="3071810" y="7072330"/>
              <a:ext cx="1285884" cy="369332"/>
            </a:xfrm>
            <a:prstGeom prst="rect">
              <a:avLst/>
            </a:prstGeom>
            <a:noFill/>
            <a:ln w="9525">
              <a:noFill/>
              <a:miter lim="800000"/>
              <a:headEnd/>
              <a:tailEnd/>
            </a:ln>
          </p:spPr>
          <p:txBody>
            <a:bodyPr>
              <a:spAutoFit/>
            </a:bodyPr>
            <a:lstStyle/>
            <a:p>
              <a:r>
                <a:rPr lang="ja-JP" altLang="en-US" sz="1200"/>
                <a:t>お手伝い  等</a:t>
              </a:r>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タイトル 1"/>
          <p:cNvSpPr>
            <a:spLocks noGrp="1"/>
          </p:cNvSpPr>
          <p:nvPr>
            <p:ph type="title"/>
          </p:nvPr>
        </p:nvSpPr>
        <p:spPr>
          <a:xfrm>
            <a:off x="685800" y="428625"/>
            <a:ext cx="7772400" cy="857250"/>
          </a:xfrm>
        </p:spPr>
        <p:txBody>
          <a:bodyPr/>
          <a:lstStyle/>
          <a:p>
            <a:pPr eaLnBrk="1" hangingPunct="1"/>
            <a:r>
              <a:rPr lang="ja-JP" altLang="en-US" smtClean="0"/>
              <a:t>②提案</a:t>
            </a:r>
          </a:p>
        </p:txBody>
      </p:sp>
      <p:sp>
        <p:nvSpPr>
          <p:cNvPr id="4099" name="コンテンツ プレースホルダ 2"/>
          <p:cNvSpPr>
            <a:spLocks noGrp="1"/>
          </p:cNvSpPr>
          <p:nvPr>
            <p:ph idx="1"/>
          </p:nvPr>
        </p:nvSpPr>
        <p:spPr>
          <a:xfrm>
            <a:off x="214313" y="1285875"/>
            <a:ext cx="8572500" cy="5143500"/>
          </a:xfrm>
        </p:spPr>
        <p:txBody>
          <a:bodyPr rtlCol="0">
            <a:normAutofit fontScale="92500" lnSpcReduction="20000"/>
          </a:bodyPr>
          <a:lstStyle/>
          <a:p>
            <a:pPr algn="ctr" eaLnBrk="1" fontAlgn="auto" hangingPunct="1">
              <a:spcAft>
                <a:spcPts val="0"/>
              </a:spcAft>
              <a:buFontTx/>
              <a:buNone/>
              <a:defRPr/>
            </a:pPr>
            <a:endParaRPr lang="en-US" altLang="ja-JP" sz="2800" dirty="0" smtClean="0"/>
          </a:p>
          <a:p>
            <a:pPr algn="ctr" eaLnBrk="1" fontAlgn="auto" hangingPunct="1">
              <a:spcAft>
                <a:spcPts val="0"/>
              </a:spcAft>
              <a:buFontTx/>
              <a:buNone/>
              <a:defRPr/>
            </a:pPr>
            <a:r>
              <a:rPr lang="en-US" altLang="ja-JP" sz="2800" dirty="0" smtClean="0"/>
              <a:t>″</a:t>
            </a:r>
            <a:r>
              <a:rPr lang="ja-JP" altLang="en-US" sz="2800" dirty="0" smtClean="0"/>
              <a:t>お年寄りと地域をつなぐ</a:t>
            </a:r>
            <a:r>
              <a:rPr lang="en-US" altLang="ja-JP" sz="2800" dirty="0" smtClean="0"/>
              <a:t>FAX</a:t>
            </a:r>
            <a:r>
              <a:rPr lang="ja-JP" altLang="en-US" sz="2800" dirty="0" smtClean="0"/>
              <a:t>の新しいカタチ“</a:t>
            </a:r>
            <a:endParaRPr lang="en-US" altLang="ja-JP" sz="2800" dirty="0" smtClean="0"/>
          </a:p>
          <a:p>
            <a:pPr algn="ctr" eaLnBrk="1" fontAlgn="auto" hangingPunct="1">
              <a:spcAft>
                <a:spcPts val="0"/>
              </a:spcAft>
              <a:buFontTx/>
              <a:buNone/>
              <a:defRPr/>
            </a:pPr>
            <a:r>
              <a:rPr lang="ja-JP" altLang="en-US" sz="2800" dirty="0" smtClean="0"/>
              <a:t>を提案します。</a:t>
            </a:r>
            <a:endParaRPr lang="en-US" altLang="ja-JP" sz="2800" dirty="0" smtClean="0"/>
          </a:p>
          <a:p>
            <a:pPr algn="ctr" eaLnBrk="1" fontAlgn="auto" hangingPunct="1">
              <a:spcAft>
                <a:spcPts val="0"/>
              </a:spcAft>
              <a:buFontTx/>
              <a:buNone/>
              <a:defRPr/>
            </a:pPr>
            <a:endParaRPr lang="en-US" altLang="ja-JP" sz="2400" dirty="0" smtClean="0"/>
          </a:p>
          <a:p>
            <a:pPr algn="ctr" eaLnBrk="1" fontAlgn="auto" hangingPunct="1">
              <a:spcAft>
                <a:spcPts val="0"/>
              </a:spcAft>
              <a:buFontTx/>
              <a:buNone/>
              <a:defRPr/>
            </a:pPr>
            <a:endParaRPr lang="en-US" altLang="ja-JP" sz="2800" dirty="0" smtClean="0"/>
          </a:p>
          <a:p>
            <a:pPr algn="ctr" eaLnBrk="1" fontAlgn="auto" hangingPunct="1">
              <a:spcAft>
                <a:spcPts val="0"/>
              </a:spcAft>
              <a:buFont typeface="Arial" pitchFamily="34" charset="0"/>
              <a:buNone/>
              <a:defRPr/>
            </a:pPr>
            <a:r>
              <a:rPr lang="en-US" altLang="ja-JP" sz="2800" dirty="0" smtClean="0"/>
              <a:t>FAX</a:t>
            </a:r>
            <a:r>
              <a:rPr lang="ja-JP" altLang="en-US" sz="2800" dirty="0" smtClean="0"/>
              <a:t>のシンプルな機能を使って</a:t>
            </a:r>
            <a:endParaRPr lang="en-US" altLang="ja-JP" sz="2800" dirty="0" smtClean="0"/>
          </a:p>
          <a:p>
            <a:pPr algn="ctr" eaLnBrk="1" fontAlgn="auto" hangingPunct="1">
              <a:spcAft>
                <a:spcPts val="0"/>
              </a:spcAft>
              <a:buFontTx/>
              <a:buNone/>
              <a:defRPr/>
            </a:pPr>
            <a:r>
              <a:rPr lang="ja-JP" altLang="en-US" sz="2800" dirty="0" smtClean="0"/>
              <a:t>　　　</a:t>
            </a:r>
            <a:endParaRPr lang="en-US" altLang="ja-JP" sz="2800" b="1" dirty="0" smtClean="0"/>
          </a:p>
          <a:p>
            <a:pPr eaLnBrk="1" fontAlgn="auto" hangingPunct="1">
              <a:spcAft>
                <a:spcPts val="0"/>
              </a:spcAft>
              <a:buFontTx/>
              <a:buNone/>
              <a:defRPr/>
            </a:pPr>
            <a:r>
              <a:rPr lang="en-US" altLang="ja-JP" sz="2800" dirty="0" smtClean="0"/>
              <a:t>          </a:t>
            </a:r>
            <a:r>
              <a:rPr lang="ja-JP" altLang="en-US" sz="2400" dirty="0" smtClean="0"/>
              <a:t>・お年寄りのご機嫌うかがい→お元気</a:t>
            </a:r>
            <a:r>
              <a:rPr lang="en-US" altLang="ja-JP" sz="2400" dirty="0" smtClean="0"/>
              <a:t>FAX</a:t>
            </a:r>
          </a:p>
          <a:p>
            <a:pPr eaLnBrk="1" fontAlgn="auto" hangingPunct="1">
              <a:spcAft>
                <a:spcPts val="0"/>
              </a:spcAft>
              <a:buFontTx/>
              <a:buNone/>
              <a:defRPr/>
            </a:pPr>
            <a:r>
              <a:rPr lang="ja-JP" altLang="en-US" sz="2400" dirty="0" smtClean="0"/>
              <a:t>　　　　・地域イベントの案内状のお届け</a:t>
            </a:r>
            <a:endParaRPr lang="en-US" altLang="ja-JP" sz="2400" dirty="0" smtClean="0"/>
          </a:p>
          <a:p>
            <a:pPr eaLnBrk="1" fontAlgn="auto" hangingPunct="1">
              <a:spcAft>
                <a:spcPts val="0"/>
              </a:spcAft>
              <a:buFontTx/>
              <a:buNone/>
              <a:defRPr/>
            </a:pPr>
            <a:r>
              <a:rPr lang="ja-JP" altLang="en-US" sz="2400" dirty="0" smtClean="0"/>
              <a:t>　　　　・お年寄り向けの行政情報のお届け　　　　より</a:t>
            </a:r>
            <a:r>
              <a:rPr lang="ja-JP" altLang="en-US" sz="2400" dirty="0" err="1" smtClean="0"/>
              <a:t>どり</a:t>
            </a:r>
            <a:r>
              <a:rPr lang="en-US" altLang="ja-JP" sz="2400" dirty="0" smtClean="0"/>
              <a:t>FAX</a:t>
            </a:r>
          </a:p>
          <a:p>
            <a:pPr eaLnBrk="1" fontAlgn="auto" hangingPunct="1">
              <a:spcAft>
                <a:spcPts val="0"/>
              </a:spcAft>
              <a:buFontTx/>
              <a:buNone/>
              <a:defRPr/>
            </a:pPr>
            <a:r>
              <a:rPr lang="ja-JP" altLang="en-US" sz="2400" dirty="0" smtClean="0"/>
              <a:t>　　　　・商店のおすすめ情報のお届け　</a:t>
            </a:r>
            <a:endParaRPr lang="en-US" altLang="ja-JP" sz="2400" dirty="0" smtClean="0"/>
          </a:p>
          <a:p>
            <a:pPr algn="ctr" eaLnBrk="1" fontAlgn="auto" hangingPunct="1">
              <a:spcAft>
                <a:spcPts val="0"/>
              </a:spcAft>
              <a:buFontTx/>
              <a:buNone/>
              <a:defRPr/>
            </a:pPr>
            <a:endParaRPr lang="en-US" altLang="ja-JP" sz="2800" dirty="0" smtClean="0"/>
          </a:p>
          <a:p>
            <a:pPr algn="ctr" eaLnBrk="1" fontAlgn="auto" hangingPunct="1">
              <a:spcAft>
                <a:spcPts val="0"/>
              </a:spcAft>
              <a:buFontTx/>
              <a:buNone/>
              <a:defRPr/>
            </a:pPr>
            <a:r>
              <a:rPr lang="ja-JP" altLang="en-US" sz="2800" dirty="0" smtClean="0"/>
              <a:t>など心の通う</a:t>
            </a:r>
            <a:r>
              <a:rPr lang="ja-JP" altLang="en-US" sz="2800" dirty="0" smtClean="0">
                <a:solidFill>
                  <a:srgbClr val="FFC000"/>
                </a:solidFill>
              </a:rPr>
              <a:t>コミュニケーション</a:t>
            </a:r>
            <a:r>
              <a:rPr lang="ja-JP" altLang="en-US" sz="2800" dirty="0" smtClean="0"/>
              <a:t>を実現します。</a:t>
            </a:r>
            <a:endParaRPr lang="en-US" altLang="ja-JP" sz="2800" dirty="0" smtClean="0"/>
          </a:p>
        </p:txBody>
      </p:sp>
      <p:sp>
        <p:nvSpPr>
          <p:cNvPr id="6" name="右中かっこ 5"/>
          <p:cNvSpPr/>
          <p:nvPr/>
        </p:nvSpPr>
        <p:spPr>
          <a:xfrm>
            <a:off x="5357813" y="4357688"/>
            <a:ext cx="357187" cy="1000125"/>
          </a:xfrm>
          <a:prstGeom prst="rightBrace">
            <a:avLst>
              <a:gd name="adj1" fmla="val 65222"/>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dirty="0"/>
          </a:p>
        </p:txBody>
      </p:sp>
      <p:sp>
        <p:nvSpPr>
          <p:cNvPr id="9" name="円/楕円 8"/>
          <p:cNvSpPr/>
          <p:nvPr/>
        </p:nvSpPr>
        <p:spPr>
          <a:xfrm>
            <a:off x="214313" y="1500188"/>
            <a:ext cx="8715375" cy="1285875"/>
          </a:xfrm>
          <a:prstGeom prst="ellipse">
            <a:avLst/>
          </a:prstGeom>
          <a:solidFill>
            <a:srgbClr val="FFE79B"/>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altLang="ja-JP" dirty="0">
                <a:solidFill>
                  <a:schemeClr val="tx1"/>
                </a:solidFill>
              </a:rPr>
              <a:t>“</a:t>
            </a:r>
            <a:r>
              <a:rPr lang="ja-JP" altLang="en-US" b="1" dirty="0">
                <a:solidFill>
                  <a:schemeClr val="tx1"/>
                </a:solidFill>
              </a:rPr>
              <a:t>お年寄りと地域をつなぐＦＡＸの新しいカタチ”</a:t>
            </a:r>
            <a:endParaRPr lang="en-US" altLang="ja-JP" b="1" dirty="0">
              <a:solidFill>
                <a:schemeClr val="tx1"/>
              </a:solidFill>
            </a:endParaRPr>
          </a:p>
          <a:p>
            <a:pPr algn="ctr">
              <a:defRPr/>
            </a:pPr>
            <a:r>
              <a:rPr lang="ja-JP" altLang="en-US" b="1" dirty="0">
                <a:solidFill>
                  <a:schemeClr val="tx1"/>
                </a:solidFill>
              </a:rPr>
              <a:t>を提案します。</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026"/>
          <p:cNvSpPr>
            <a:spLocks noGrp="1" noChangeArrowheads="1"/>
          </p:cNvSpPr>
          <p:nvPr>
            <p:ph type="title"/>
          </p:nvPr>
        </p:nvSpPr>
        <p:spPr>
          <a:xfrm>
            <a:off x="785813" y="357188"/>
            <a:ext cx="7772400" cy="928687"/>
          </a:xfrm>
        </p:spPr>
        <p:txBody>
          <a:bodyPr/>
          <a:lstStyle/>
          <a:p>
            <a:pPr eaLnBrk="1" hangingPunct="1"/>
            <a:r>
              <a:rPr lang="ja-JP" altLang="en-US" smtClean="0"/>
              <a:t>③古くて新しいＦＡＸの利点</a:t>
            </a:r>
          </a:p>
        </p:txBody>
      </p:sp>
      <p:sp>
        <p:nvSpPr>
          <p:cNvPr id="18434" name="Rectangle 1027"/>
          <p:cNvSpPr>
            <a:spLocks noGrp="1" noChangeArrowheads="1"/>
          </p:cNvSpPr>
          <p:nvPr>
            <p:ph idx="1"/>
          </p:nvPr>
        </p:nvSpPr>
        <p:spPr>
          <a:xfrm>
            <a:off x="685800" y="1600200"/>
            <a:ext cx="7772400" cy="4495800"/>
          </a:xfrm>
        </p:spPr>
        <p:txBody>
          <a:bodyPr/>
          <a:lstStyle/>
          <a:p>
            <a:pPr eaLnBrk="1" hangingPunct="1"/>
            <a:r>
              <a:rPr lang="ja-JP" altLang="en-US" sz="2400" smtClean="0"/>
              <a:t>ＦＡＸ通信が手元に残り、繰り返し確認ができる</a:t>
            </a:r>
          </a:p>
          <a:p>
            <a:pPr eaLnBrk="1" hangingPunct="1"/>
            <a:r>
              <a:rPr lang="ja-JP" altLang="en-US" sz="2400" smtClean="0"/>
              <a:t>お年寄りにも簡単に確実に情報をお届けできる</a:t>
            </a:r>
            <a:endParaRPr lang="en-US" altLang="ja-JP" sz="2400" smtClean="0"/>
          </a:p>
          <a:p>
            <a:pPr eaLnBrk="1" hangingPunct="1"/>
            <a:r>
              <a:rPr lang="ja-JP" altLang="en-US" sz="2400" smtClean="0"/>
              <a:t>お年寄りも簡単に返信ができる</a:t>
            </a:r>
            <a:endParaRPr lang="en-US" altLang="ja-JP" sz="2400" smtClean="0"/>
          </a:p>
          <a:p>
            <a:pPr eaLnBrk="1" hangingPunct="1"/>
            <a:r>
              <a:rPr lang="en-US" altLang="ja-JP" sz="2400" smtClean="0"/>
              <a:t>FAX</a:t>
            </a:r>
            <a:r>
              <a:rPr lang="ja-JP" altLang="en-US" sz="2400" smtClean="0"/>
              <a:t>用紙の補充などのタイミングでお年寄りの自宅を</a:t>
            </a:r>
            <a:endParaRPr lang="en-US" altLang="ja-JP" sz="2400" smtClean="0"/>
          </a:p>
          <a:p>
            <a:pPr eaLnBrk="1" hangingPunct="1">
              <a:buFontTx/>
              <a:buNone/>
            </a:pPr>
            <a:r>
              <a:rPr lang="ja-JP" altLang="en-US" sz="2400" smtClean="0"/>
              <a:t>　　訪問し、健康状態を把握できる</a:t>
            </a:r>
          </a:p>
          <a:p>
            <a:pPr eaLnBrk="1" hangingPunct="1">
              <a:buFontTx/>
              <a:buNone/>
            </a:pPr>
            <a:r>
              <a:rPr lang="ja-JP" altLang="en-US" sz="2400" smtClean="0"/>
              <a:t>　　　</a:t>
            </a:r>
          </a:p>
        </p:txBody>
      </p:sp>
      <p:sp>
        <p:nvSpPr>
          <p:cNvPr id="18435" name="Rectangle 1028"/>
          <p:cNvSpPr>
            <a:spLocks noChangeArrowheads="1"/>
          </p:cNvSpPr>
          <p:nvPr/>
        </p:nvSpPr>
        <p:spPr bwMode="auto">
          <a:xfrm>
            <a:off x="500063" y="4286250"/>
            <a:ext cx="8153400" cy="1981200"/>
          </a:xfrm>
          <a:prstGeom prst="rect">
            <a:avLst/>
          </a:prstGeom>
          <a:solidFill>
            <a:srgbClr val="FFF3CD"/>
          </a:solidFill>
          <a:ln w="9525">
            <a:solidFill>
              <a:schemeClr val="tx1"/>
            </a:solidFill>
            <a:miter lim="800000"/>
            <a:headEnd/>
            <a:tailEnd/>
          </a:ln>
        </p:spPr>
        <p:txBody>
          <a:bodyPr wrap="none" anchor="ctr"/>
          <a:lstStyle/>
          <a:p>
            <a:r>
              <a:rPr lang="ja-JP" altLang="en-US"/>
              <a:t>インターネットはお年寄りの利用率が極端に低い現状が</a:t>
            </a:r>
          </a:p>
          <a:p>
            <a:r>
              <a:rPr lang="ja-JP" altLang="en-US"/>
              <a:t>あります。電話は双方の時間を束縛します。</a:t>
            </a:r>
          </a:p>
          <a:p>
            <a:r>
              <a:rPr lang="ja-JP" altLang="en-US"/>
              <a:t>携帯電話はお年寄りにとって操作が複雑です。</a:t>
            </a:r>
          </a:p>
          <a:p>
            <a:r>
              <a:rPr lang="ja-JP" altLang="en-US"/>
              <a:t>ＦＡＸなら自分の都合の良い時間帯に確認する事が出来ます。</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026"/>
          <p:cNvSpPr>
            <a:spLocks noGrp="1" noChangeArrowheads="1"/>
          </p:cNvSpPr>
          <p:nvPr>
            <p:ph type="title"/>
          </p:nvPr>
        </p:nvSpPr>
        <p:spPr>
          <a:xfrm>
            <a:off x="785813" y="357188"/>
            <a:ext cx="7772400" cy="928687"/>
          </a:xfrm>
        </p:spPr>
        <p:txBody>
          <a:bodyPr/>
          <a:lstStyle/>
          <a:p>
            <a:pPr eaLnBrk="1" hangingPunct="1"/>
            <a:r>
              <a:rPr lang="ja-JP" altLang="en-US" smtClean="0"/>
              <a:t>「いきいき通信」の利点</a:t>
            </a:r>
          </a:p>
        </p:txBody>
      </p:sp>
      <p:sp>
        <p:nvSpPr>
          <p:cNvPr id="6147" name="Rectangle 1027"/>
          <p:cNvSpPr>
            <a:spLocks noGrp="1" noChangeArrowheads="1"/>
          </p:cNvSpPr>
          <p:nvPr>
            <p:ph idx="1"/>
          </p:nvPr>
        </p:nvSpPr>
        <p:spPr>
          <a:xfrm>
            <a:off x="642938" y="1643063"/>
            <a:ext cx="8101012" cy="500062"/>
          </a:xfrm>
        </p:spPr>
        <p:txBody>
          <a:bodyPr/>
          <a:lstStyle/>
          <a:p>
            <a:pPr eaLnBrk="1" hangingPunct="1">
              <a:buFontTx/>
              <a:buNone/>
              <a:defRPr/>
            </a:pPr>
            <a:r>
              <a:rPr lang="ja-JP" altLang="en-US" sz="2400" dirty="0" smtClean="0">
                <a:latin typeface="+mn-ea"/>
              </a:rPr>
              <a:t>確実に読まれる広告</a:t>
            </a:r>
            <a:endParaRPr lang="en-US" altLang="ja-JP" sz="2400" dirty="0" smtClean="0"/>
          </a:p>
          <a:p>
            <a:pPr eaLnBrk="1" hangingPunct="1">
              <a:buFontTx/>
              <a:buNone/>
              <a:defRPr/>
            </a:pPr>
            <a:r>
              <a:rPr lang="ja-JP" altLang="en-US" sz="2400" dirty="0" smtClean="0"/>
              <a:t>　　</a:t>
            </a:r>
            <a:endParaRPr lang="en-US" altLang="ja-JP" sz="2400" dirty="0" smtClean="0"/>
          </a:p>
          <a:p>
            <a:pPr eaLnBrk="1" hangingPunct="1">
              <a:buFontTx/>
              <a:buNone/>
              <a:defRPr/>
            </a:pPr>
            <a:r>
              <a:rPr lang="en-US" altLang="ja-JP" sz="2400" dirty="0" smtClean="0"/>
              <a:t>	</a:t>
            </a:r>
          </a:p>
          <a:p>
            <a:pPr eaLnBrk="1" hangingPunct="1">
              <a:buFontTx/>
              <a:buNone/>
              <a:defRPr/>
            </a:pPr>
            <a:endParaRPr lang="en-US" altLang="ja-JP" sz="2400" dirty="0" smtClean="0"/>
          </a:p>
          <a:p>
            <a:pPr eaLnBrk="1" hangingPunct="1">
              <a:buFontTx/>
              <a:buNone/>
              <a:defRPr/>
            </a:pPr>
            <a:r>
              <a:rPr lang="ja-JP" altLang="en-US" sz="2400" dirty="0" smtClean="0"/>
              <a:t>　　　</a:t>
            </a:r>
          </a:p>
        </p:txBody>
      </p:sp>
      <p:sp>
        <p:nvSpPr>
          <p:cNvPr id="5" name="Rectangle 1027"/>
          <p:cNvSpPr txBox="1">
            <a:spLocks noChangeArrowheads="1"/>
          </p:cNvSpPr>
          <p:nvPr/>
        </p:nvSpPr>
        <p:spPr bwMode="auto">
          <a:xfrm>
            <a:off x="642938" y="4357688"/>
            <a:ext cx="8101012" cy="428625"/>
          </a:xfrm>
          <a:prstGeom prst="rect">
            <a:avLst/>
          </a:prstGeom>
          <a:noFill/>
          <a:ln w="9525">
            <a:noFill/>
            <a:miter lim="800000"/>
            <a:headEnd/>
            <a:tailEnd/>
          </a:ln>
        </p:spPr>
        <p:txBody>
          <a:bodyPr/>
          <a:lstStyle/>
          <a:p>
            <a:pPr marL="342900" indent="-342900">
              <a:spcBef>
                <a:spcPct val="20000"/>
              </a:spcBef>
              <a:defRPr/>
            </a:pPr>
            <a:r>
              <a:rPr lang="ja-JP" altLang="en-US" dirty="0">
                <a:latin typeface="+mn-lt"/>
                <a:ea typeface="+mn-ea"/>
              </a:rPr>
              <a:t>高い汎用性</a:t>
            </a:r>
            <a:endParaRPr lang="en-US" altLang="ja-JP" dirty="0">
              <a:latin typeface="+mn-lt"/>
              <a:ea typeface="+mn-ea"/>
            </a:endParaRPr>
          </a:p>
          <a:p>
            <a:pPr marL="342900" indent="-342900">
              <a:spcBef>
                <a:spcPct val="20000"/>
              </a:spcBef>
              <a:defRPr/>
            </a:pPr>
            <a:r>
              <a:rPr lang="ja-JP" altLang="en-US" dirty="0">
                <a:latin typeface="+mn-lt"/>
                <a:ea typeface="+mn-ea"/>
              </a:rPr>
              <a:t>　　</a:t>
            </a:r>
            <a:endParaRPr lang="en-US" altLang="ja-JP" dirty="0">
              <a:latin typeface="+mn-lt"/>
              <a:ea typeface="+mn-ea"/>
            </a:endParaRPr>
          </a:p>
          <a:p>
            <a:pPr marL="342900" indent="-342900">
              <a:spcBef>
                <a:spcPct val="20000"/>
              </a:spcBef>
              <a:defRPr/>
            </a:pPr>
            <a:r>
              <a:rPr lang="ja-JP" altLang="en-US" dirty="0">
                <a:latin typeface="+mn-lt"/>
                <a:ea typeface="+mn-ea"/>
              </a:rPr>
              <a:t>　　　</a:t>
            </a:r>
          </a:p>
        </p:txBody>
      </p:sp>
      <p:sp>
        <p:nvSpPr>
          <p:cNvPr id="6" name="テキスト ボックス 5"/>
          <p:cNvSpPr txBox="1"/>
          <p:nvPr/>
        </p:nvSpPr>
        <p:spPr>
          <a:xfrm>
            <a:off x="857250" y="2357438"/>
            <a:ext cx="7858125" cy="1570037"/>
          </a:xfrm>
          <a:prstGeom prst="rect">
            <a:avLst/>
          </a:prstGeom>
          <a:noFill/>
          <a:ln w="38100" cap="flat">
            <a:noFill/>
            <a:round/>
          </a:ln>
          <a:effectLst>
            <a:outerShdw blurRad="50800" dist="38100" dir="2700000" algn="tl" rotWithShape="0">
              <a:schemeClr val="accent6">
                <a:lumMod val="40000"/>
                <a:lumOff val="60000"/>
                <a:alpha val="40000"/>
              </a:schemeClr>
            </a:outerShdw>
          </a:effectLst>
        </p:spPr>
        <p:txBody>
          <a:bodyPr>
            <a:spAutoFit/>
          </a:bodyPr>
          <a:lstStyle/>
          <a:p>
            <a:pPr>
              <a:defRPr/>
            </a:pPr>
            <a:r>
              <a:rPr lang="ja-JP" altLang="en-US" dirty="0">
                <a:ea typeface="ＭＳ Ｐゴシック" pitchFamily="50" charset="-128"/>
              </a:rPr>
              <a:t>ニーズにあった広告が、お年寄りの元に確実に届きます。</a:t>
            </a:r>
            <a:endParaRPr lang="en-US" altLang="ja-JP" dirty="0">
              <a:ea typeface="ＭＳ Ｐゴシック" pitchFamily="50" charset="-128"/>
            </a:endParaRPr>
          </a:p>
          <a:p>
            <a:pPr>
              <a:defRPr/>
            </a:pPr>
            <a:r>
              <a:rPr lang="ja-JP" altLang="en-US" dirty="0">
                <a:ea typeface="ＭＳ Ｐゴシック" pitchFamily="50" charset="-128"/>
              </a:rPr>
              <a:t>また、１枚につき１イベント掲載なので、受け取るお年寄りに必ず読まれ、主催者側もイベントへの出欠が事前にわかります。</a:t>
            </a:r>
            <a:endParaRPr lang="en-US" altLang="ja-JP" dirty="0">
              <a:ea typeface="ＭＳ Ｐゴシック" pitchFamily="50" charset="-128"/>
            </a:endParaRPr>
          </a:p>
        </p:txBody>
      </p:sp>
      <p:sp>
        <p:nvSpPr>
          <p:cNvPr id="8" name="角丸四角形 7"/>
          <p:cNvSpPr/>
          <p:nvPr/>
        </p:nvSpPr>
        <p:spPr>
          <a:xfrm>
            <a:off x="714375" y="2357438"/>
            <a:ext cx="8001000" cy="1571625"/>
          </a:xfrm>
          <a:prstGeom prst="roundRect">
            <a:avLst/>
          </a:prstGeom>
          <a:noFill/>
          <a:ln w="508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角丸四角形 8"/>
          <p:cNvSpPr/>
          <p:nvPr/>
        </p:nvSpPr>
        <p:spPr>
          <a:xfrm>
            <a:off x="714375" y="5000625"/>
            <a:ext cx="8001000" cy="1285875"/>
          </a:xfrm>
          <a:prstGeom prst="roundRect">
            <a:avLst/>
          </a:prstGeom>
          <a:noFill/>
          <a:ln w="508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463" name="テキスト ボックス 9"/>
          <p:cNvSpPr txBox="1">
            <a:spLocks noChangeArrowheads="1"/>
          </p:cNvSpPr>
          <p:nvPr/>
        </p:nvSpPr>
        <p:spPr bwMode="auto">
          <a:xfrm>
            <a:off x="785813" y="5072063"/>
            <a:ext cx="8072437" cy="1200150"/>
          </a:xfrm>
          <a:prstGeom prst="rect">
            <a:avLst/>
          </a:prstGeom>
          <a:noFill/>
          <a:ln w="9525">
            <a:noFill/>
            <a:miter lim="800000"/>
            <a:headEnd/>
            <a:tailEnd/>
          </a:ln>
        </p:spPr>
        <p:txBody>
          <a:bodyPr>
            <a:spAutoFit/>
          </a:bodyPr>
          <a:lstStyle/>
          <a:p>
            <a:r>
              <a:rPr lang="ja-JP" altLang="en-US"/>
              <a:t>事務局をベースとし、お年寄りと地域をつなげる仕組みは、自治会や商店街にとどまらず、多様な団体・事業への応用が可能です。</a:t>
            </a:r>
          </a:p>
        </p:txBody>
      </p:sp>
      <p:sp>
        <p:nvSpPr>
          <p:cNvPr id="11" name="円/楕円 10"/>
          <p:cNvSpPr/>
          <p:nvPr/>
        </p:nvSpPr>
        <p:spPr>
          <a:xfrm>
            <a:off x="285750" y="1714500"/>
            <a:ext cx="285750" cy="285750"/>
          </a:xfrm>
          <a:prstGeom prst="ellips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円/楕円 11"/>
          <p:cNvSpPr/>
          <p:nvPr/>
        </p:nvSpPr>
        <p:spPr>
          <a:xfrm>
            <a:off x="285750" y="4429125"/>
            <a:ext cx="285750" cy="285750"/>
          </a:xfrm>
          <a:prstGeom prst="ellips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026"/>
          <p:cNvSpPr>
            <a:spLocks noGrp="1" noChangeArrowheads="1"/>
          </p:cNvSpPr>
          <p:nvPr>
            <p:ph type="title"/>
          </p:nvPr>
        </p:nvSpPr>
        <p:spPr>
          <a:xfrm>
            <a:off x="785813" y="357188"/>
            <a:ext cx="7772400" cy="928687"/>
          </a:xfrm>
        </p:spPr>
        <p:txBody>
          <a:bodyPr/>
          <a:lstStyle/>
          <a:p>
            <a:pPr eaLnBrk="1" hangingPunct="1"/>
            <a:r>
              <a:rPr lang="ja-JP" altLang="en-US" smtClean="0"/>
              <a:t>「いきいき通信」の利点</a:t>
            </a:r>
          </a:p>
        </p:txBody>
      </p:sp>
      <p:sp>
        <p:nvSpPr>
          <p:cNvPr id="6147" name="Rectangle 1027"/>
          <p:cNvSpPr>
            <a:spLocks noGrp="1" noChangeArrowheads="1"/>
          </p:cNvSpPr>
          <p:nvPr>
            <p:ph idx="1"/>
          </p:nvPr>
        </p:nvSpPr>
        <p:spPr>
          <a:xfrm>
            <a:off x="500063" y="1857375"/>
            <a:ext cx="8101012" cy="500063"/>
          </a:xfrm>
        </p:spPr>
        <p:txBody>
          <a:bodyPr/>
          <a:lstStyle/>
          <a:p>
            <a:pPr eaLnBrk="1" hangingPunct="1">
              <a:buFontTx/>
              <a:buNone/>
              <a:defRPr/>
            </a:pPr>
            <a:r>
              <a:rPr lang="en-US" altLang="ja-JP" sz="2400" dirty="0" smtClean="0">
                <a:latin typeface="+mn-ea"/>
              </a:rPr>
              <a:t>FAX</a:t>
            </a:r>
            <a:r>
              <a:rPr lang="ja-JP" altLang="en-US" sz="2400" dirty="0" smtClean="0"/>
              <a:t>確認の習慣化</a:t>
            </a:r>
            <a:endParaRPr lang="en-US" altLang="ja-JP" sz="2400" dirty="0" smtClean="0"/>
          </a:p>
          <a:p>
            <a:pPr eaLnBrk="1" hangingPunct="1">
              <a:buFontTx/>
              <a:buNone/>
              <a:defRPr/>
            </a:pPr>
            <a:r>
              <a:rPr lang="ja-JP" altLang="en-US" sz="2400" dirty="0" smtClean="0"/>
              <a:t>　　</a:t>
            </a:r>
            <a:endParaRPr lang="en-US" altLang="ja-JP" sz="2400" dirty="0" smtClean="0"/>
          </a:p>
          <a:p>
            <a:pPr eaLnBrk="1" hangingPunct="1">
              <a:buFontTx/>
              <a:buNone/>
              <a:defRPr/>
            </a:pPr>
            <a:r>
              <a:rPr lang="en-US" altLang="ja-JP" sz="2400" dirty="0" smtClean="0"/>
              <a:t>	</a:t>
            </a:r>
          </a:p>
          <a:p>
            <a:pPr eaLnBrk="1" hangingPunct="1">
              <a:buFontTx/>
              <a:buNone/>
              <a:defRPr/>
            </a:pPr>
            <a:endParaRPr lang="en-US" altLang="ja-JP" sz="2400" dirty="0" smtClean="0"/>
          </a:p>
          <a:p>
            <a:pPr eaLnBrk="1" hangingPunct="1">
              <a:buFontTx/>
              <a:buNone/>
              <a:defRPr/>
            </a:pPr>
            <a:r>
              <a:rPr lang="ja-JP" altLang="en-US" sz="2400" dirty="0" smtClean="0"/>
              <a:t>　　　</a:t>
            </a:r>
          </a:p>
        </p:txBody>
      </p:sp>
      <p:sp>
        <p:nvSpPr>
          <p:cNvPr id="5" name="Rectangle 1027"/>
          <p:cNvSpPr txBox="1">
            <a:spLocks noChangeArrowheads="1"/>
          </p:cNvSpPr>
          <p:nvPr/>
        </p:nvSpPr>
        <p:spPr bwMode="auto">
          <a:xfrm>
            <a:off x="500063" y="4143375"/>
            <a:ext cx="8101012" cy="428625"/>
          </a:xfrm>
          <a:prstGeom prst="rect">
            <a:avLst/>
          </a:prstGeom>
          <a:noFill/>
          <a:ln w="9525">
            <a:noFill/>
            <a:miter lim="800000"/>
            <a:headEnd/>
            <a:tailEnd/>
          </a:ln>
        </p:spPr>
        <p:txBody>
          <a:bodyPr/>
          <a:lstStyle/>
          <a:p>
            <a:pPr marL="342900" indent="-342900">
              <a:spcBef>
                <a:spcPct val="20000"/>
              </a:spcBef>
              <a:defRPr/>
            </a:pPr>
            <a:r>
              <a:rPr lang="ja-JP" altLang="en-US" dirty="0">
                <a:latin typeface="+mn-lt"/>
                <a:ea typeface="+mn-ea"/>
              </a:rPr>
              <a:t>高い汎用性</a:t>
            </a:r>
            <a:endParaRPr lang="en-US" altLang="ja-JP" dirty="0">
              <a:latin typeface="+mn-lt"/>
              <a:ea typeface="+mn-ea"/>
            </a:endParaRPr>
          </a:p>
          <a:p>
            <a:pPr marL="342900" indent="-342900">
              <a:spcBef>
                <a:spcPct val="20000"/>
              </a:spcBef>
              <a:defRPr/>
            </a:pPr>
            <a:r>
              <a:rPr lang="ja-JP" altLang="en-US" dirty="0">
                <a:latin typeface="+mn-lt"/>
                <a:ea typeface="+mn-ea"/>
              </a:rPr>
              <a:t>　　</a:t>
            </a:r>
            <a:endParaRPr lang="en-US" altLang="ja-JP" dirty="0">
              <a:latin typeface="+mn-lt"/>
              <a:ea typeface="+mn-ea"/>
            </a:endParaRPr>
          </a:p>
          <a:p>
            <a:pPr marL="342900" indent="-342900">
              <a:spcBef>
                <a:spcPct val="20000"/>
              </a:spcBef>
              <a:defRPr/>
            </a:pPr>
            <a:r>
              <a:rPr lang="ja-JP" altLang="en-US" dirty="0">
                <a:latin typeface="+mn-lt"/>
                <a:ea typeface="+mn-ea"/>
              </a:rPr>
              <a:t>　　　</a:t>
            </a:r>
          </a:p>
        </p:txBody>
      </p:sp>
      <p:sp>
        <p:nvSpPr>
          <p:cNvPr id="6" name="テキスト ボックス 5"/>
          <p:cNvSpPr txBox="1"/>
          <p:nvPr/>
        </p:nvSpPr>
        <p:spPr>
          <a:xfrm>
            <a:off x="785813" y="2428875"/>
            <a:ext cx="7858125" cy="1200150"/>
          </a:xfrm>
          <a:prstGeom prst="rect">
            <a:avLst/>
          </a:prstGeom>
          <a:noFill/>
          <a:ln w="38100" cap="flat">
            <a:noFill/>
            <a:round/>
          </a:ln>
          <a:effectLst>
            <a:outerShdw blurRad="50800" dist="38100" dir="2700000" algn="tl" rotWithShape="0">
              <a:schemeClr val="accent6">
                <a:lumMod val="40000"/>
                <a:lumOff val="60000"/>
                <a:alpha val="40000"/>
              </a:schemeClr>
            </a:outerShdw>
          </a:effectLst>
        </p:spPr>
        <p:txBody>
          <a:bodyPr>
            <a:spAutoFit/>
          </a:bodyPr>
          <a:lstStyle/>
          <a:p>
            <a:pPr>
              <a:defRPr/>
            </a:pPr>
            <a:r>
              <a:rPr lang="ja-JP" altLang="en-US" dirty="0">
                <a:ea typeface="ＭＳ Ｐゴシック" pitchFamily="50" charset="-128"/>
              </a:rPr>
              <a:t>お年寄りが</a:t>
            </a:r>
            <a:r>
              <a:rPr lang="en-US" altLang="ja-JP" dirty="0">
                <a:ea typeface="ＭＳ Ｐゴシック" pitchFamily="50" charset="-128"/>
              </a:rPr>
              <a:t>FAX</a:t>
            </a:r>
            <a:r>
              <a:rPr lang="ja-JP" altLang="en-US" dirty="0">
                <a:ea typeface="ＭＳ Ｐゴシック" pitchFamily="50" charset="-128"/>
              </a:rPr>
              <a:t>を返信せずにいると、事務局や地域の人々から安否確認の電話がくるので、お年寄りは毎回「いきいき通信」を必ず確認します。</a:t>
            </a:r>
          </a:p>
        </p:txBody>
      </p:sp>
      <p:sp>
        <p:nvSpPr>
          <p:cNvPr id="8" name="角丸四角形 7"/>
          <p:cNvSpPr/>
          <p:nvPr/>
        </p:nvSpPr>
        <p:spPr>
          <a:xfrm>
            <a:off x="714375" y="2428875"/>
            <a:ext cx="8001000" cy="1285875"/>
          </a:xfrm>
          <a:prstGeom prst="roundRect">
            <a:avLst/>
          </a:prstGeom>
          <a:noFill/>
          <a:ln w="508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角丸四角形 8"/>
          <p:cNvSpPr/>
          <p:nvPr/>
        </p:nvSpPr>
        <p:spPr>
          <a:xfrm>
            <a:off x="714375" y="4714875"/>
            <a:ext cx="8001000" cy="1285875"/>
          </a:xfrm>
          <a:prstGeom prst="roundRect">
            <a:avLst/>
          </a:prstGeom>
          <a:noFill/>
          <a:ln w="508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487" name="テキスト ボックス 9"/>
          <p:cNvSpPr txBox="1">
            <a:spLocks noChangeArrowheads="1"/>
          </p:cNvSpPr>
          <p:nvPr/>
        </p:nvSpPr>
        <p:spPr bwMode="auto">
          <a:xfrm>
            <a:off x="785813" y="4714875"/>
            <a:ext cx="8072437" cy="1200150"/>
          </a:xfrm>
          <a:prstGeom prst="rect">
            <a:avLst/>
          </a:prstGeom>
          <a:noFill/>
          <a:ln w="9525">
            <a:noFill/>
            <a:miter lim="800000"/>
            <a:headEnd/>
            <a:tailEnd/>
          </a:ln>
        </p:spPr>
        <p:txBody>
          <a:bodyPr>
            <a:spAutoFit/>
          </a:bodyPr>
          <a:lstStyle/>
          <a:p>
            <a:r>
              <a:rPr lang="ja-JP" altLang="en-US"/>
              <a:t>事務局をベースとし、お年寄りと地域をつなげる仕組みは、自治会や商店街にとどまらず、多様な団体・事業への応用が可能です。</a:t>
            </a:r>
          </a:p>
        </p:txBody>
      </p:sp>
      <p:sp>
        <p:nvSpPr>
          <p:cNvPr id="11" name="円/楕円 10"/>
          <p:cNvSpPr/>
          <p:nvPr/>
        </p:nvSpPr>
        <p:spPr>
          <a:xfrm>
            <a:off x="214313" y="1928813"/>
            <a:ext cx="285750" cy="285750"/>
          </a:xfrm>
          <a:prstGeom prst="ellips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円/楕円 11"/>
          <p:cNvSpPr/>
          <p:nvPr/>
        </p:nvSpPr>
        <p:spPr>
          <a:xfrm>
            <a:off x="214313" y="4214813"/>
            <a:ext cx="285750" cy="285750"/>
          </a:xfrm>
          <a:prstGeom prst="ellips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円/楕円 43"/>
          <p:cNvSpPr/>
          <p:nvPr/>
        </p:nvSpPr>
        <p:spPr>
          <a:xfrm>
            <a:off x="714375" y="4857750"/>
            <a:ext cx="2500313" cy="1428750"/>
          </a:xfrm>
          <a:prstGeom prst="ellipse">
            <a:avLst/>
          </a:prstGeom>
          <a:solidFill>
            <a:schemeClr val="bg2">
              <a:lumMod val="20000"/>
              <a:lumOff val="80000"/>
              <a:alpha val="48000"/>
            </a:schemeClr>
          </a:solidFill>
          <a:ln w="38100" cmpd="sng">
            <a:solidFill>
              <a:schemeClr val="bg2">
                <a:lumMod val="9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3" name="円/楕円 42"/>
          <p:cNvSpPr/>
          <p:nvPr/>
        </p:nvSpPr>
        <p:spPr>
          <a:xfrm>
            <a:off x="5715000" y="2857500"/>
            <a:ext cx="3000375" cy="1571625"/>
          </a:xfrm>
          <a:prstGeom prst="ellipse">
            <a:avLst/>
          </a:prstGeom>
          <a:solidFill>
            <a:schemeClr val="bg2">
              <a:lumMod val="20000"/>
              <a:lumOff val="80000"/>
              <a:alpha val="48000"/>
            </a:schemeClr>
          </a:solidFill>
          <a:ln w="38100" cmpd="sng">
            <a:solidFill>
              <a:schemeClr val="bg2">
                <a:lumMod val="9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1507" name="テキスト ボックス 3"/>
          <p:cNvSpPr txBox="1">
            <a:spLocks noChangeArrowheads="1"/>
          </p:cNvSpPr>
          <p:nvPr/>
        </p:nvSpPr>
        <p:spPr bwMode="auto">
          <a:xfrm>
            <a:off x="1928813" y="285750"/>
            <a:ext cx="5286375" cy="769938"/>
          </a:xfrm>
          <a:prstGeom prst="rect">
            <a:avLst/>
          </a:prstGeom>
          <a:noFill/>
          <a:ln w="9525">
            <a:noFill/>
            <a:miter lim="800000"/>
            <a:headEnd/>
            <a:tailEnd/>
          </a:ln>
        </p:spPr>
        <p:txBody>
          <a:bodyPr>
            <a:spAutoFit/>
          </a:bodyPr>
          <a:lstStyle/>
          <a:p>
            <a:pPr algn="ctr"/>
            <a:r>
              <a:rPr lang="ja-JP" altLang="en-US" sz="4400"/>
              <a:t>＜地域イベント＞</a:t>
            </a:r>
          </a:p>
        </p:txBody>
      </p:sp>
      <p:sp>
        <p:nvSpPr>
          <p:cNvPr id="7" name="円/楕円 6"/>
          <p:cNvSpPr/>
          <p:nvPr/>
        </p:nvSpPr>
        <p:spPr>
          <a:xfrm>
            <a:off x="1000125" y="1571625"/>
            <a:ext cx="1928813" cy="857250"/>
          </a:xfrm>
          <a:prstGeom prst="ellipse">
            <a:avLst/>
          </a:prstGeom>
          <a:solidFill>
            <a:schemeClr val="bg2">
              <a:lumMod val="20000"/>
              <a:lumOff val="80000"/>
              <a:alpha val="48000"/>
            </a:schemeClr>
          </a:solidFill>
          <a:ln w="38100" cmpd="sng">
            <a:solidFill>
              <a:schemeClr val="bg2">
                <a:lumMod val="9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1509" name="テキスト ボックス 9"/>
          <p:cNvSpPr txBox="1">
            <a:spLocks noChangeArrowheads="1"/>
          </p:cNvSpPr>
          <p:nvPr/>
        </p:nvSpPr>
        <p:spPr bwMode="auto">
          <a:xfrm>
            <a:off x="642938" y="5000625"/>
            <a:ext cx="2643187" cy="1077913"/>
          </a:xfrm>
          <a:prstGeom prst="rect">
            <a:avLst/>
          </a:prstGeom>
          <a:noFill/>
          <a:ln w="9525">
            <a:noFill/>
            <a:miter lim="800000"/>
            <a:headEnd/>
            <a:tailEnd/>
          </a:ln>
        </p:spPr>
        <p:txBody>
          <a:bodyPr>
            <a:spAutoFit/>
          </a:bodyPr>
          <a:lstStyle/>
          <a:p>
            <a:pPr algn="ctr"/>
            <a:r>
              <a:rPr lang="ja-JP" altLang="en-US" sz="3200"/>
              <a:t>自治会</a:t>
            </a:r>
            <a:endParaRPr lang="en-US" altLang="ja-JP" sz="3200"/>
          </a:p>
          <a:p>
            <a:pPr algn="ctr"/>
            <a:r>
              <a:rPr lang="ja-JP" altLang="en-US" sz="3200"/>
              <a:t>民生委員</a:t>
            </a:r>
          </a:p>
        </p:txBody>
      </p:sp>
      <p:sp>
        <p:nvSpPr>
          <p:cNvPr id="21510" name="テキスト ボックス 11"/>
          <p:cNvSpPr txBox="1">
            <a:spLocks noChangeArrowheads="1"/>
          </p:cNvSpPr>
          <p:nvPr/>
        </p:nvSpPr>
        <p:spPr bwMode="auto">
          <a:xfrm>
            <a:off x="5821363" y="3165475"/>
            <a:ext cx="2857500" cy="1077913"/>
          </a:xfrm>
          <a:prstGeom prst="rect">
            <a:avLst/>
          </a:prstGeom>
          <a:noFill/>
          <a:ln w="9525">
            <a:noFill/>
            <a:miter lim="800000"/>
            <a:headEnd/>
            <a:tailEnd/>
          </a:ln>
        </p:spPr>
        <p:txBody>
          <a:bodyPr>
            <a:spAutoFit/>
          </a:bodyPr>
          <a:lstStyle/>
          <a:p>
            <a:pPr algn="ctr"/>
            <a:r>
              <a:rPr lang="ja-JP" altLang="en-US" sz="3200"/>
              <a:t>いきいき通信</a:t>
            </a:r>
            <a:endParaRPr lang="en-US" altLang="ja-JP" sz="3200"/>
          </a:p>
          <a:p>
            <a:pPr algn="ctr"/>
            <a:r>
              <a:rPr lang="ja-JP" altLang="en-US" sz="3200"/>
              <a:t>事務局</a:t>
            </a:r>
          </a:p>
        </p:txBody>
      </p:sp>
      <p:cxnSp>
        <p:nvCxnSpPr>
          <p:cNvPr id="20" name="直線矢印コネクタ 19"/>
          <p:cNvCxnSpPr/>
          <p:nvPr/>
        </p:nvCxnSpPr>
        <p:spPr>
          <a:xfrm rot="5400000">
            <a:off x="929481" y="3642519"/>
            <a:ext cx="2143125" cy="1588"/>
          </a:xfrm>
          <a:prstGeom prst="straightConnector1">
            <a:avLst/>
          </a:prstGeom>
          <a:ln w="38100">
            <a:solidFill>
              <a:schemeClr val="bg2">
                <a:lumMod val="90000"/>
              </a:schemeClr>
            </a:solidFill>
            <a:headEnd type="arrow" w="lg" len="lg"/>
            <a:tailEnd type="none" w="lg" len="med"/>
          </a:ln>
        </p:spPr>
        <p:style>
          <a:lnRef idx="1">
            <a:schemeClr val="accent1"/>
          </a:lnRef>
          <a:fillRef idx="0">
            <a:schemeClr val="accent1"/>
          </a:fillRef>
          <a:effectRef idx="0">
            <a:schemeClr val="accent1"/>
          </a:effectRef>
          <a:fontRef idx="minor">
            <a:schemeClr val="tx1"/>
          </a:fontRef>
        </p:style>
      </p:cxnSp>
      <p:sp>
        <p:nvSpPr>
          <p:cNvPr id="29" name="円弧 28"/>
          <p:cNvSpPr/>
          <p:nvPr/>
        </p:nvSpPr>
        <p:spPr>
          <a:xfrm rot="21401095">
            <a:off x="-214313" y="1871663"/>
            <a:ext cx="7289801" cy="6440487"/>
          </a:xfrm>
          <a:prstGeom prst="arc">
            <a:avLst>
              <a:gd name="adj1" fmla="val 16200000"/>
              <a:gd name="adj2" fmla="val 19286777"/>
            </a:avLst>
          </a:prstGeom>
          <a:ln w="38100">
            <a:solidFill>
              <a:schemeClr val="bg2">
                <a:lumMod val="90000"/>
              </a:schemeClr>
            </a:solidFill>
            <a:headEnd type="arrow" w="lg"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30" name="円弧 29"/>
          <p:cNvSpPr/>
          <p:nvPr/>
        </p:nvSpPr>
        <p:spPr>
          <a:xfrm rot="21401095">
            <a:off x="-357188" y="2085975"/>
            <a:ext cx="7289801" cy="6440488"/>
          </a:xfrm>
          <a:prstGeom prst="arc">
            <a:avLst>
              <a:gd name="adj1" fmla="val 16371685"/>
              <a:gd name="adj2" fmla="val 19286777"/>
            </a:avLst>
          </a:prstGeom>
          <a:ln w="38100">
            <a:solidFill>
              <a:schemeClr val="bg2">
                <a:lumMod val="90000"/>
              </a:schemeClr>
            </a:solidFill>
            <a:headEnd type="none" w="lg" len="med"/>
            <a:tailEnd type="arrow" w="lg"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31" name="円弧 30"/>
          <p:cNvSpPr/>
          <p:nvPr/>
        </p:nvSpPr>
        <p:spPr>
          <a:xfrm rot="8223805">
            <a:off x="36513" y="-1285875"/>
            <a:ext cx="7291387" cy="6440488"/>
          </a:xfrm>
          <a:prstGeom prst="arc">
            <a:avLst>
              <a:gd name="adj1" fmla="val 16200000"/>
              <a:gd name="adj2" fmla="val 19138122"/>
            </a:avLst>
          </a:prstGeom>
          <a:ln w="38100">
            <a:solidFill>
              <a:schemeClr val="bg2">
                <a:lumMod val="90000"/>
              </a:schemeClr>
            </a:solidFill>
            <a:headEnd type="arrow" w="lg"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32" name="円弧 31"/>
          <p:cNvSpPr/>
          <p:nvPr/>
        </p:nvSpPr>
        <p:spPr>
          <a:xfrm rot="8223805">
            <a:off x="179388" y="-1071563"/>
            <a:ext cx="7291387" cy="6440488"/>
          </a:xfrm>
          <a:prstGeom prst="arc">
            <a:avLst>
              <a:gd name="adj1" fmla="val 16200000"/>
              <a:gd name="adj2" fmla="val 19286777"/>
            </a:avLst>
          </a:prstGeom>
          <a:ln w="38100">
            <a:solidFill>
              <a:schemeClr val="bg2">
                <a:lumMod val="90000"/>
              </a:schemeClr>
            </a:solidFill>
            <a:headEnd type="none" w="lg" len="med"/>
            <a:tailEnd type="arrow" w="lg"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21516" name="テキスト ボックス 37"/>
          <p:cNvSpPr txBox="1">
            <a:spLocks noChangeArrowheads="1"/>
          </p:cNvSpPr>
          <p:nvPr/>
        </p:nvSpPr>
        <p:spPr bwMode="auto">
          <a:xfrm>
            <a:off x="142875" y="3357563"/>
            <a:ext cx="1857375" cy="708025"/>
          </a:xfrm>
          <a:prstGeom prst="rect">
            <a:avLst/>
          </a:prstGeom>
          <a:noFill/>
          <a:ln w="9525">
            <a:noFill/>
            <a:miter lim="800000"/>
            <a:headEnd/>
            <a:tailEnd/>
          </a:ln>
        </p:spPr>
        <p:txBody>
          <a:bodyPr>
            <a:spAutoFit/>
          </a:bodyPr>
          <a:lstStyle/>
          <a:p>
            <a:pPr algn="r"/>
            <a:r>
              <a:rPr lang="ja-JP" altLang="en-US" sz="2000">
                <a:latin typeface="ＭＳ Ｐゴシック" charset="-128"/>
              </a:rPr>
              <a:t>イベントでの</a:t>
            </a:r>
            <a:endParaRPr lang="en-US" altLang="ja-JP" sz="2000">
              <a:latin typeface="ＭＳ Ｐゴシック" charset="-128"/>
            </a:endParaRPr>
          </a:p>
          <a:p>
            <a:pPr algn="r"/>
            <a:r>
              <a:rPr lang="ja-JP" altLang="en-US" sz="2000">
                <a:latin typeface="ＭＳ Ｐゴシック" charset="-128"/>
              </a:rPr>
              <a:t>対応・送迎</a:t>
            </a:r>
          </a:p>
        </p:txBody>
      </p:sp>
      <p:sp>
        <p:nvSpPr>
          <p:cNvPr id="21517" name="テキスト ボックス 39"/>
          <p:cNvSpPr txBox="1">
            <a:spLocks noChangeArrowheads="1"/>
          </p:cNvSpPr>
          <p:nvPr/>
        </p:nvSpPr>
        <p:spPr bwMode="auto">
          <a:xfrm>
            <a:off x="3286125" y="4572000"/>
            <a:ext cx="2428875" cy="400050"/>
          </a:xfrm>
          <a:prstGeom prst="rect">
            <a:avLst/>
          </a:prstGeom>
          <a:noFill/>
          <a:ln w="9525">
            <a:noFill/>
            <a:miter lim="800000"/>
            <a:headEnd/>
            <a:tailEnd/>
          </a:ln>
        </p:spPr>
        <p:txBody>
          <a:bodyPr>
            <a:spAutoFit/>
          </a:bodyPr>
          <a:lstStyle/>
          <a:p>
            <a:r>
              <a:rPr lang="ja-JP" altLang="en-US" sz="2000">
                <a:latin typeface="ＭＳ Ｐゴシック" charset="-128"/>
              </a:rPr>
              <a:t>①イベント情報</a:t>
            </a:r>
            <a:endParaRPr lang="en-US" altLang="ja-JP" sz="2000">
              <a:latin typeface="ＭＳ Ｐゴシック" charset="-128"/>
            </a:endParaRPr>
          </a:p>
        </p:txBody>
      </p:sp>
      <p:sp>
        <p:nvSpPr>
          <p:cNvPr id="21518" name="テキスト ボックス 5"/>
          <p:cNvSpPr txBox="1">
            <a:spLocks noChangeArrowheads="1"/>
          </p:cNvSpPr>
          <p:nvPr/>
        </p:nvSpPr>
        <p:spPr bwMode="auto">
          <a:xfrm>
            <a:off x="1143000" y="1714500"/>
            <a:ext cx="1714500" cy="584200"/>
          </a:xfrm>
          <a:prstGeom prst="rect">
            <a:avLst/>
          </a:prstGeom>
          <a:noFill/>
          <a:ln w="9525">
            <a:noFill/>
            <a:miter lim="800000"/>
            <a:headEnd/>
            <a:tailEnd/>
          </a:ln>
        </p:spPr>
        <p:txBody>
          <a:bodyPr>
            <a:spAutoFit/>
          </a:bodyPr>
          <a:lstStyle/>
          <a:p>
            <a:pPr algn="ctr"/>
            <a:r>
              <a:rPr lang="ja-JP" altLang="en-US" sz="3200"/>
              <a:t>お年寄り</a:t>
            </a:r>
            <a:endParaRPr lang="en-US" altLang="ja-JP" sz="3200"/>
          </a:p>
        </p:txBody>
      </p:sp>
      <p:sp>
        <p:nvSpPr>
          <p:cNvPr id="21519" name="テキスト ボックス 44"/>
          <p:cNvSpPr txBox="1">
            <a:spLocks noChangeArrowheads="1"/>
          </p:cNvSpPr>
          <p:nvPr/>
        </p:nvSpPr>
        <p:spPr bwMode="auto">
          <a:xfrm>
            <a:off x="4786313" y="1643063"/>
            <a:ext cx="2857500" cy="400050"/>
          </a:xfrm>
          <a:prstGeom prst="rect">
            <a:avLst/>
          </a:prstGeom>
          <a:noFill/>
          <a:ln w="9525">
            <a:noFill/>
            <a:miter lim="800000"/>
            <a:headEnd/>
            <a:tailEnd/>
          </a:ln>
        </p:spPr>
        <p:txBody>
          <a:bodyPr>
            <a:spAutoFit/>
          </a:bodyPr>
          <a:lstStyle/>
          <a:p>
            <a:r>
              <a:rPr lang="ja-JP" altLang="en-US" sz="2000">
                <a:latin typeface="ＭＳ Ｐゴシック" charset="-128"/>
              </a:rPr>
              <a:t>②イベントの案内送付</a:t>
            </a:r>
            <a:endParaRPr lang="en-US" altLang="ja-JP" sz="2000">
              <a:latin typeface="ＭＳ Ｐゴシック" charset="-128"/>
            </a:endParaRPr>
          </a:p>
        </p:txBody>
      </p:sp>
      <p:sp>
        <p:nvSpPr>
          <p:cNvPr id="21520" name="テキスト ボックス 46"/>
          <p:cNvSpPr txBox="1">
            <a:spLocks noChangeArrowheads="1"/>
          </p:cNvSpPr>
          <p:nvPr/>
        </p:nvSpPr>
        <p:spPr bwMode="auto">
          <a:xfrm>
            <a:off x="3000375" y="2357438"/>
            <a:ext cx="2428875" cy="400050"/>
          </a:xfrm>
          <a:prstGeom prst="rect">
            <a:avLst/>
          </a:prstGeom>
          <a:noFill/>
          <a:ln w="9525">
            <a:noFill/>
            <a:miter lim="800000"/>
            <a:headEnd/>
            <a:tailEnd/>
          </a:ln>
        </p:spPr>
        <p:txBody>
          <a:bodyPr>
            <a:spAutoFit/>
          </a:bodyPr>
          <a:lstStyle/>
          <a:p>
            <a:r>
              <a:rPr lang="ja-JP" altLang="en-US" sz="2000">
                <a:latin typeface="ＭＳ Ｐゴシック" charset="-128"/>
              </a:rPr>
              <a:t>③参加申し込み</a:t>
            </a:r>
            <a:endParaRPr lang="en-US" altLang="ja-JP" sz="2000">
              <a:latin typeface="ＭＳ Ｐゴシック" charset="-128"/>
            </a:endParaRPr>
          </a:p>
        </p:txBody>
      </p:sp>
      <p:sp>
        <p:nvSpPr>
          <p:cNvPr id="21521" name="テキスト ボックス 47"/>
          <p:cNvSpPr txBox="1">
            <a:spLocks noChangeArrowheads="1"/>
          </p:cNvSpPr>
          <p:nvPr/>
        </p:nvSpPr>
        <p:spPr bwMode="auto">
          <a:xfrm>
            <a:off x="4857750" y="5214938"/>
            <a:ext cx="2428875" cy="400050"/>
          </a:xfrm>
          <a:prstGeom prst="rect">
            <a:avLst/>
          </a:prstGeom>
          <a:noFill/>
          <a:ln w="9525">
            <a:noFill/>
            <a:miter lim="800000"/>
            <a:headEnd/>
            <a:tailEnd/>
          </a:ln>
        </p:spPr>
        <p:txBody>
          <a:bodyPr>
            <a:spAutoFit/>
          </a:bodyPr>
          <a:lstStyle/>
          <a:p>
            <a:r>
              <a:rPr lang="ja-JP" altLang="en-US" sz="2000">
                <a:latin typeface="ＭＳ Ｐゴシック" charset="-128"/>
              </a:rPr>
              <a:t>④参加者リスト</a:t>
            </a:r>
            <a:endParaRPr lang="en-US" altLang="ja-JP" sz="2000">
              <a:latin typeface="ＭＳ Ｐゴシック" charset="-128"/>
            </a:endParaRPr>
          </a:p>
        </p:txBody>
      </p:sp>
      <p:pic>
        <p:nvPicPr>
          <p:cNvPr id="21522" name="Picture 19" descr="C:\Documents and Settings\斉藤和恵\デスクトップ\toeicテスト\haru_0282.gif"/>
          <p:cNvPicPr>
            <a:picLocks noChangeAspect="1" noChangeArrowheads="1"/>
          </p:cNvPicPr>
          <p:nvPr/>
        </p:nvPicPr>
        <p:blipFill>
          <a:blip r:embed="rId2"/>
          <a:srcRect/>
          <a:stretch>
            <a:fillRect/>
          </a:stretch>
        </p:blipFill>
        <p:spPr bwMode="auto">
          <a:xfrm>
            <a:off x="7772400" y="5257800"/>
            <a:ext cx="1143000" cy="1303338"/>
          </a:xfrm>
          <a:prstGeom prst="rect">
            <a:avLst/>
          </a:prstGeom>
          <a:noFill/>
          <a:ln w="9525">
            <a:noFill/>
            <a:miter lim="800000"/>
            <a:headEnd/>
            <a:tailEnd/>
          </a:ln>
        </p:spPr>
      </p:pic>
      <p:pic>
        <p:nvPicPr>
          <p:cNvPr id="21523" name="Picture 20" descr="C:\Documents and Settings\斉藤和恵\デスクトップ\toeicテスト\komono_0002.gif"/>
          <p:cNvPicPr>
            <a:picLocks noChangeAspect="1" noChangeArrowheads="1"/>
          </p:cNvPicPr>
          <p:nvPr/>
        </p:nvPicPr>
        <p:blipFill>
          <a:blip r:embed="rId3"/>
          <a:srcRect/>
          <a:stretch>
            <a:fillRect/>
          </a:stretch>
        </p:blipFill>
        <p:spPr bwMode="auto">
          <a:xfrm>
            <a:off x="7010400" y="4800600"/>
            <a:ext cx="687388" cy="969963"/>
          </a:xfrm>
          <a:prstGeom prst="rect">
            <a:avLst/>
          </a:prstGeom>
          <a:noFill/>
          <a:ln w="9525">
            <a:noFill/>
            <a:miter lim="800000"/>
            <a:headEnd/>
            <a:tailEnd/>
          </a:ln>
        </p:spPr>
      </p:pic>
      <p:sp>
        <p:nvSpPr>
          <p:cNvPr id="21524" name="AutoShape 21"/>
          <p:cNvSpPr>
            <a:spLocks noChangeArrowheads="1"/>
          </p:cNvSpPr>
          <p:nvPr/>
        </p:nvSpPr>
        <p:spPr bwMode="auto">
          <a:xfrm>
            <a:off x="5410200" y="5791200"/>
            <a:ext cx="1828800" cy="533400"/>
          </a:xfrm>
          <a:prstGeom prst="wedgeEllipseCallout">
            <a:avLst>
              <a:gd name="adj1" fmla="val 76912"/>
              <a:gd name="adj2" fmla="val 26787"/>
            </a:avLst>
          </a:prstGeom>
          <a:solidFill>
            <a:schemeClr val="bg1"/>
          </a:solidFill>
          <a:ln w="9525">
            <a:solidFill>
              <a:schemeClr val="tx1"/>
            </a:solidFill>
            <a:miter lim="800000"/>
            <a:headEnd/>
            <a:tailEnd/>
          </a:ln>
        </p:spPr>
        <p:txBody>
          <a:bodyPr/>
          <a:lstStyle/>
          <a:p>
            <a:pPr algn="ctr"/>
            <a:r>
              <a:rPr lang="ja-JP" altLang="en-US" sz="1600"/>
              <a:t>楽しみだわ</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円/楕円 43"/>
          <p:cNvSpPr/>
          <p:nvPr/>
        </p:nvSpPr>
        <p:spPr>
          <a:xfrm>
            <a:off x="714375" y="4857750"/>
            <a:ext cx="2500313" cy="1428750"/>
          </a:xfrm>
          <a:prstGeom prst="ellipse">
            <a:avLst/>
          </a:prstGeom>
          <a:solidFill>
            <a:schemeClr val="bg2">
              <a:lumMod val="20000"/>
              <a:lumOff val="80000"/>
              <a:alpha val="48000"/>
            </a:schemeClr>
          </a:solidFill>
          <a:ln w="38100" cmpd="sng">
            <a:solidFill>
              <a:schemeClr val="bg2">
                <a:lumMod val="9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3" name="円/楕円 42"/>
          <p:cNvSpPr/>
          <p:nvPr/>
        </p:nvSpPr>
        <p:spPr>
          <a:xfrm>
            <a:off x="5715000" y="2857500"/>
            <a:ext cx="3000375" cy="1571625"/>
          </a:xfrm>
          <a:prstGeom prst="ellipse">
            <a:avLst/>
          </a:prstGeom>
          <a:solidFill>
            <a:schemeClr val="bg2">
              <a:lumMod val="20000"/>
              <a:lumOff val="80000"/>
              <a:alpha val="48000"/>
            </a:schemeClr>
          </a:solidFill>
          <a:ln w="38100" cmpd="sng">
            <a:solidFill>
              <a:schemeClr val="bg2">
                <a:lumMod val="9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531" name="テキスト ボックス 3"/>
          <p:cNvSpPr txBox="1">
            <a:spLocks noChangeArrowheads="1"/>
          </p:cNvSpPr>
          <p:nvPr/>
        </p:nvSpPr>
        <p:spPr bwMode="auto">
          <a:xfrm>
            <a:off x="1928813" y="285750"/>
            <a:ext cx="5286375" cy="769938"/>
          </a:xfrm>
          <a:prstGeom prst="rect">
            <a:avLst/>
          </a:prstGeom>
          <a:noFill/>
          <a:ln w="9525">
            <a:noFill/>
            <a:miter lim="800000"/>
            <a:headEnd/>
            <a:tailEnd/>
          </a:ln>
        </p:spPr>
        <p:txBody>
          <a:bodyPr>
            <a:spAutoFit/>
          </a:bodyPr>
          <a:lstStyle/>
          <a:p>
            <a:pPr algn="ctr"/>
            <a:r>
              <a:rPr lang="ja-JP" altLang="en-US" sz="4400"/>
              <a:t>＜ごきげん伺い＞</a:t>
            </a:r>
          </a:p>
        </p:txBody>
      </p:sp>
      <p:sp>
        <p:nvSpPr>
          <p:cNvPr id="7" name="円/楕円 6"/>
          <p:cNvSpPr/>
          <p:nvPr/>
        </p:nvSpPr>
        <p:spPr>
          <a:xfrm>
            <a:off x="1000125" y="1571625"/>
            <a:ext cx="1928813" cy="857250"/>
          </a:xfrm>
          <a:prstGeom prst="ellipse">
            <a:avLst/>
          </a:prstGeom>
          <a:solidFill>
            <a:schemeClr val="bg2">
              <a:lumMod val="20000"/>
              <a:lumOff val="80000"/>
              <a:alpha val="48000"/>
            </a:schemeClr>
          </a:solidFill>
          <a:ln w="38100" cmpd="sng">
            <a:solidFill>
              <a:schemeClr val="bg2">
                <a:lumMod val="9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2533" name="テキスト ボックス 9"/>
          <p:cNvSpPr txBox="1">
            <a:spLocks noChangeArrowheads="1"/>
          </p:cNvSpPr>
          <p:nvPr/>
        </p:nvSpPr>
        <p:spPr bwMode="auto">
          <a:xfrm>
            <a:off x="642938" y="5000625"/>
            <a:ext cx="2643187" cy="1077913"/>
          </a:xfrm>
          <a:prstGeom prst="rect">
            <a:avLst/>
          </a:prstGeom>
          <a:noFill/>
          <a:ln w="9525">
            <a:noFill/>
            <a:miter lim="800000"/>
            <a:headEnd/>
            <a:tailEnd/>
          </a:ln>
        </p:spPr>
        <p:txBody>
          <a:bodyPr>
            <a:spAutoFit/>
          </a:bodyPr>
          <a:lstStyle/>
          <a:p>
            <a:pPr algn="ctr"/>
            <a:r>
              <a:rPr lang="ja-JP" altLang="en-US" sz="3200"/>
              <a:t>自治会</a:t>
            </a:r>
            <a:endParaRPr lang="en-US" altLang="ja-JP" sz="3200"/>
          </a:p>
          <a:p>
            <a:pPr algn="ctr"/>
            <a:r>
              <a:rPr lang="ja-JP" altLang="en-US" sz="3200"/>
              <a:t>民生委員</a:t>
            </a:r>
          </a:p>
        </p:txBody>
      </p:sp>
      <p:sp>
        <p:nvSpPr>
          <p:cNvPr id="22534" name="テキスト ボックス 11"/>
          <p:cNvSpPr txBox="1">
            <a:spLocks noChangeArrowheads="1"/>
          </p:cNvSpPr>
          <p:nvPr/>
        </p:nvSpPr>
        <p:spPr bwMode="auto">
          <a:xfrm>
            <a:off x="5821363" y="3165475"/>
            <a:ext cx="2857500" cy="1077913"/>
          </a:xfrm>
          <a:prstGeom prst="rect">
            <a:avLst/>
          </a:prstGeom>
          <a:noFill/>
          <a:ln w="9525">
            <a:noFill/>
            <a:miter lim="800000"/>
            <a:headEnd/>
            <a:tailEnd/>
          </a:ln>
        </p:spPr>
        <p:txBody>
          <a:bodyPr>
            <a:spAutoFit/>
          </a:bodyPr>
          <a:lstStyle/>
          <a:p>
            <a:pPr algn="ctr"/>
            <a:r>
              <a:rPr lang="ja-JP" altLang="en-US" sz="3200"/>
              <a:t>いきいき通信</a:t>
            </a:r>
            <a:endParaRPr lang="en-US" altLang="ja-JP" sz="3200"/>
          </a:p>
          <a:p>
            <a:pPr algn="ctr"/>
            <a:r>
              <a:rPr lang="ja-JP" altLang="en-US" sz="3200"/>
              <a:t>事務局</a:t>
            </a:r>
          </a:p>
        </p:txBody>
      </p:sp>
      <p:cxnSp>
        <p:nvCxnSpPr>
          <p:cNvPr id="20" name="直線矢印コネクタ 19"/>
          <p:cNvCxnSpPr/>
          <p:nvPr/>
        </p:nvCxnSpPr>
        <p:spPr>
          <a:xfrm rot="5400000">
            <a:off x="929481" y="3642519"/>
            <a:ext cx="2143125" cy="1588"/>
          </a:xfrm>
          <a:prstGeom prst="straightConnector1">
            <a:avLst/>
          </a:prstGeom>
          <a:ln w="38100">
            <a:solidFill>
              <a:schemeClr val="bg2">
                <a:lumMod val="90000"/>
              </a:schemeClr>
            </a:solidFill>
            <a:headEnd type="arrow" w="lg" len="lg"/>
            <a:tailEnd type="none" w="lg" len="med"/>
          </a:ln>
        </p:spPr>
        <p:style>
          <a:lnRef idx="1">
            <a:schemeClr val="accent1"/>
          </a:lnRef>
          <a:fillRef idx="0">
            <a:schemeClr val="accent1"/>
          </a:fillRef>
          <a:effectRef idx="0">
            <a:schemeClr val="accent1"/>
          </a:effectRef>
          <a:fontRef idx="minor">
            <a:schemeClr val="tx1"/>
          </a:fontRef>
        </p:style>
      </p:cxnSp>
      <p:sp>
        <p:nvSpPr>
          <p:cNvPr id="29" name="円弧 28"/>
          <p:cNvSpPr/>
          <p:nvPr/>
        </p:nvSpPr>
        <p:spPr>
          <a:xfrm rot="21401095">
            <a:off x="-214313" y="1871663"/>
            <a:ext cx="7289801" cy="6440487"/>
          </a:xfrm>
          <a:prstGeom prst="arc">
            <a:avLst>
              <a:gd name="adj1" fmla="val 16200000"/>
              <a:gd name="adj2" fmla="val 19286777"/>
            </a:avLst>
          </a:prstGeom>
          <a:ln w="38100">
            <a:solidFill>
              <a:schemeClr val="bg2">
                <a:lumMod val="90000"/>
              </a:schemeClr>
            </a:solidFill>
            <a:headEnd type="arrow" w="lg"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30" name="円弧 29"/>
          <p:cNvSpPr/>
          <p:nvPr/>
        </p:nvSpPr>
        <p:spPr>
          <a:xfrm rot="21401095">
            <a:off x="-357188" y="2085975"/>
            <a:ext cx="7289801" cy="6440488"/>
          </a:xfrm>
          <a:prstGeom prst="arc">
            <a:avLst>
              <a:gd name="adj1" fmla="val 16371685"/>
              <a:gd name="adj2" fmla="val 19286777"/>
            </a:avLst>
          </a:prstGeom>
          <a:ln w="38100">
            <a:solidFill>
              <a:schemeClr val="bg2">
                <a:lumMod val="90000"/>
              </a:schemeClr>
            </a:solidFill>
            <a:headEnd type="none" w="lg" len="med"/>
            <a:tailEnd type="arrow" w="lg"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32" name="円弧 31"/>
          <p:cNvSpPr/>
          <p:nvPr/>
        </p:nvSpPr>
        <p:spPr>
          <a:xfrm rot="7950883">
            <a:off x="-94456" y="-1072357"/>
            <a:ext cx="7291388" cy="6442075"/>
          </a:xfrm>
          <a:prstGeom prst="arc">
            <a:avLst>
              <a:gd name="adj1" fmla="val 16200000"/>
              <a:gd name="adj2" fmla="val 19286777"/>
            </a:avLst>
          </a:prstGeom>
          <a:ln w="38100">
            <a:solidFill>
              <a:schemeClr val="bg2">
                <a:lumMod val="90000"/>
              </a:schemeClr>
            </a:solidFill>
            <a:headEnd type="none" w="lg" len="med"/>
            <a:tailEnd type="arrow" w="lg"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22539" name="テキスト ボックス 37"/>
          <p:cNvSpPr txBox="1">
            <a:spLocks noChangeArrowheads="1"/>
          </p:cNvSpPr>
          <p:nvPr/>
        </p:nvSpPr>
        <p:spPr bwMode="auto">
          <a:xfrm>
            <a:off x="0" y="3357563"/>
            <a:ext cx="1857375" cy="400050"/>
          </a:xfrm>
          <a:prstGeom prst="rect">
            <a:avLst/>
          </a:prstGeom>
          <a:noFill/>
          <a:ln w="9525">
            <a:noFill/>
            <a:miter lim="800000"/>
            <a:headEnd/>
            <a:tailEnd/>
          </a:ln>
        </p:spPr>
        <p:txBody>
          <a:bodyPr>
            <a:spAutoFit/>
          </a:bodyPr>
          <a:lstStyle/>
          <a:p>
            <a:pPr algn="r"/>
            <a:r>
              <a:rPr lang="ja-JP" altLang="en-US" sz="2000">
                <a:latin typeface="ＭＳ Ｐゴシック" charset="-128"/>
              </a:rPr>
              <a:t>見守り・声かけ</a:t>
            </a:r>
            <a:endParaRPr lang="en-US" altLang="ja-JP" sz="2000">
              <a:latin typeface="ＭＳ Ｐゴシック" charset="-128"/>
            </a:endParaRPr>
          </a:p>
        </p:txBody>
      </p:sp>
      <p:sp>
        <p:nvSpPr>
          <p:cNvPr id="22540" name="テキスト ボックス 5"/>
          <p:cNvSpPr txBox="1">
            <a:spLocks noChangeArrowheads="1"/>
          </p:cNvSpPr>
          <p:nvPr/>
        </p:nvSpPr>
        <p:spPr bwMode="auto">
          <a:xfrm>
            <a:off x="1143000" y="1714500"/>
            <a:ext cx="1714500" cy="584200"/>
          </a:xfrm>
          <a:prstGeom prst="rect">
            <a:avLst/>
          </a:prstGeom>
          <a:noFill/>
          <a:ln w="9525">
            <a:noFill/>
            <a:miter lim="800000"/>
            <a:headEnd/>
            <a:tailEnd/>
          </a:ln>
        </p:spPr>
        <p:txBody>
          <a:bodyPr>
            <a:spAutoFit/>
          </a:bodyPr>
          <a:lstStyle/>
          <a:p>
            <a:pPr algn="ctr"/>
            <a:r>
              <a:rPr lang="ja-JP" altLang="en-US" sz="3200"/>
              <a:t>お年寄り</a:t>
            </a:r>
            <a:endParaRPr lang="en-US" altLang="ja-JP" sz="3200"/>
          </a:p>
        </p:txBody>
      </p:sp>
      <p:sp>
        <p:nvSpPr>
          <p:cNvPr id="22541" name="テキスト ボックス 44"/>
          <p:cNvSpPr txBox="1">
            <a:spLocks noChangeArrowheads="1"/>
          </p:cNvSpPr>
          <p:nvPr/>
        </p:nvSpPr>
        <p:spPr bwMode="auto">
          <a:xfrm>
            <a:off x="4786313" y="1643063"/>
            <a:ext cx="2857500" cy="400050"/>
          </a:xfrm>
          <a:prstGeom prst="rect">
            <a:avLst/>
          </a:prstGeom>
          <a:noFill/>
          <a:ln w="9525">
            <a:noFill/>
            <a:miter lim="800000"/>
            <a:headEnd/>
            <a:tailEnd/>
          </a:ln>
        </p:spPr>
        <p:txBody>
          <a:bodyPr>
            <a:spAutoFit/>
          </a:bodyPr>
          <a:lstStyle/>
          <a:p>
            <a:r>
              <a:rPr lang="ja-JP" altLang="en-US" sz="2000">
                <a:latin typeface="ＭＳ Ｐゴシック" charset="-128"/>
              </a:rPr>
              <a:t>定期的ごきげん伺い</a:t>
            </a:r>
            <a:endParaRPr lang="en-US" altLang="ja-JP" sz="2000">
              <a:latin typeface="ＭＳ Ｐゴシック" charset="-128"/>
            </a:endParaRPr>
          </a:p>
        </p:txBody>
      </p:sp>
      <p:sp>
        <p:nvSpPr>
          <p:cNvPr id="22542" name="テキスト ボックス 47"/>
          <p:cNvSpPr txBox="1">
            <a:spLocks noChangeArrowheads="1"/>
          </p:cNvSpPr>
          <p:nvPr/>
        </p:nvSpPr>
        <p:spPr bwMode="auto">
          <a:xfrm>
            <a:off x="5286375" y="5072063"/>
            <a:ext cx="2428875" cy="400050"/>
          </a:xfrm>
          <a:prstGeom prst="rect">
            <a:avLst/>
          </a:prstGeom>
          <a:noFill/>
          <a:ln w="9525">
            <a:noFill/>
            <a:miter lim="800000"/>
            <a:headEnd/>
            <a:tailEnd/>
          </a:ln>
        </p:spPr>
        <p:txBody>
          <a:bodyPr>
            <a:spAutoFit/>
          </a:bodyPr>
          <a:lstStyle/>
          <a:p>
            <a:r>
              <a:rPr lang="ja-JP" altLang="en-US" sz="2000">
                <a:latin typeface="ＭＳ Ｐゴシック" charset="-128"/>
              </a:rPr>
              <a:t>結果の報告</a:t>
            </a:r>
            <a:endParaRPr lang="en-US" altLang="ja-JP" sz="2000">
              <a:latin typeface="ＭＳ Ｐゴシック"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円/楕円 43"/>
          <p:cNvSpPr/>
          <p:nvPr/>
        </p:nvSpPr>
        <p:spPr>
          <a:xfrm>
            <a:off x="714375" y="4857750"/>
            <a:ext cx="2500313" cy="1428750"/>
          </a:xfrm>
          <a:prstGeom prst="ellipse">
            <a:avLst/>
          </a:prstGeom>
          <a:solidFill>
            <a:schemeClr val="bg2">
              <a:lumMod val="20000"/>
              <a:lumOff val="80000"/>
              <a:alpha val="48000"/>
            </a:schemeClr>
          </a:solidFill>
          <a:ln w="38100" cmpd="sng">
            <a:solidFill>
              <a:schemeClr val="bg2">
                <a:lumMod val="9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3" name="円/楕円 42"/>
          <p:cNvSpPr/>
          <p:nvPr/>
        </p:nvSpPr>
        <p:spPr>
          <a:xfrm>
            <a:off x="5715000" y="2857500"/>
            <a:ext cx="3000375" cy="1571625"/>
          </a:xfrm>
          <a:prstGeom prst="ellipse">
            <a:avLst/>
          </a:prstGeom>
          <a:solidFill>
            <a:schemeClr val="bg2">
              <a:lumMod val="20000"/>
              <a:lumOff val="80000"/>
              <a:alpha val="48000"/>
            </a:schemeClr>
          </a:solidFill>
          <a:ln w="38100" cmpd="sng">
            <a:solidFill>
              <a:schemeClr val="bg2">
                <a:lumMod val="9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555" name="テキスト ボックス 3"/>
          <p:cNvSpPr txBox="1">
            <a:spLocks noChangeArrowheads="1"/>
          </p:cNvSpPr>
          <p:nvPr/>
        </p:nvSpPr>
        <p:spPr bwMode="auto">
          <a:xfrm>
            <a:off x="1143000" y="357188"/>
            <a:ext cx="6929438" cy="769937"/>
          </a:xfrm>
          <a:prstGeom prst="rect">
            <a:avLst/>
          </a:prstGeom>
          <a:noFill/>
          <a:ln w="9525">
            <a:noFill/>
            <a:miter lim="800000"/>
            <a:headEnd/>
            <a:tailEnd/>
          </a:ln>
        </p:spPr>
        <p:txBody>
          <a:bodyPr>
            <a:spAutoFit/>
          </a:bodyPr>
          <a:lstStyle/>
          <a:p>
            <a:pPr algn="ctr"/>
            <a:r>
              <a:rPr lang="ja-JP" altLang="en-US" sz="4400"/>
              <a:t>＜商店のおすすめ情報＞</a:t>
            </a:r>
          </a:p>
        </p:txBody>
      </p:sp>
      <p:sp>
        <p:nvSpPr>
          <p:cNvPr id="7" name="円/楕円 6"/>
          <p:cNvSpPr/>
          <p:nvPr/>
        </p:nvSpPr>
        <p:spPr>
          <a:xfrm>
            <a:off x="1000125" y="1571625"/>
            <a:ext cx="1928813" cy="857250"/>
          </a:xfrm>
          <a:prstGeom prst="ellipse">
            <a:avLst/>
          </a:prstGeom>
          <a:solidFill>
            <a:schemeClr val="bg2">
              <a:lumMod val="20000"/>
              <a:lumOff val="80000"/>
              <a:alpha val="48000"/>
            </a:schemeClr>
          </a:solidFill>
          <a:ln w="38100" cmpd="sng">
            <a:solidFill>
              <a:schemeClr val="bg2">
                <a:lumMod val="90000"/>
              </a:schemeClr>
            </a:solidFill>
            <a:prstDash val="solid"/>
            <a:roun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3557" name="テキスト ボックス 9"/>
          <p:cNvSpPr txBox="1">
            <a:spLocks noChangeArrowheads="1"/>
          </p:cNvSpPr>
          <p:nvPr/>
        </p:nvSpPr>
        <p:spPr bwMode="auto">
          <a:xfrm>
            <a:off x="642938" y="5214938"/>
            <a:ext cx="2643187" cy="584200"/>
          </a:xfrm>
          <a:prstGeom prst="rect">
            <a:avLst/>
          </a:prstGeom>
          <a:noFill/>
          <a:ln w="9525">
            <a:noFill/>
            <a:miter lim="800000"/>
            <a:headEnd/>
            <a:tailEnd/>
          </a:ln>
        </p:spPr>
        <p:txBody>
          <a:bodyPr>
            <a:spAutoFit/>
          </a:bodyPr>
          <a:lstStyle/>
          <a:p>
            <a:pPr algn="ctr"/>
            <a:r>
              <a:rPr lang="ja-JP" altLang="en-US" sz="3200"/>
              <a:t>商   店</a:t>
            </a:r>
            <a:endParaRPr lang="en-US" altLang="ja-JP" sz="3200"/>
          </a:p>
        </p:txBody>
      </p:sp>
      <p:sp>
        <p:nvSpPr>
          <p:cNvPr id="23558" name="テキスト ボックス 11"/>
          <p:cNvSpPr txBox="1">
            <a:spLocks noChangeArrowheads="1"/>
          </p:cNvSpPr>
          <p:nvPr/>
        </p:nvSpPr>
        <p:spPr bwMode="auto">
          <a:xfrm>
            <a:off x="5821363" y="3165475"/>
            <a:ext cx="2857500" cy="1077913"/>
          </a:xfrm>
          <a:prstGeom prst="rect">
            <a:avLst/>
          </a:prstGeom>
          <a:noFill/>
          <a:ln w="9525">
            <a:noFill/>
            <a:miter lim="800000"/>
            <a:headEnd/>
            <a:tailEnd/>
          </a:ln>
        </p:spPr>
        <p:txBody>
          <a:bodyPr>
            <a:spAutoFit/>
          </a:bodyPr>
          <a:lstStyle/>
          <a:p>
            <a:pPr algn="ctr"/>
            <a:r>
              <a:rPr lang="ja-JP" altLang="en-US" sz="3200"/>
              <a:t>いきいき通信</a:t>
            </a:r>
            <a:endParaRPr lang="en-US" altLang="ja-JP" sz="3200"/>
          </a:p>
          <a:p>
            <a:pPr algn="ctr"/>
            <a:r>
              <a:rPr lang="ja-JP" altLang="en-US" sz="3200"/>
              <a:t>事務局</a:t>
            </a:r>
          </a:p>
        </p:txBody>
      </p:sp>
      <p:cxnSp>
        <p:nvCxnSpPr>
          <p:cNvPr id="20" name="直線矢印コネクタ 19"/>
          <p:cNvCxnSpPr/>
          <p:nvPr/>
        </p:nvCxnSpPr>
        <p:spPr>
          <a:xfrm rot="5400000">
            <a:off x="929481" y="3642519"/>
            <a:ext cx="2143125" cy="1588"/>
          </a:xfrm>
          <a:prstGeom prst="straightConnector1">
            <a:avLst/>
          </a:prstGeom>
          <a:ln w="38100">
            <a:solidFill>
              <a:schemeClr val="bg1">
                <a:lumMod val="75000"/>
              </a:schemeClr>
            </a:solidFill>
            <a:headEnd type="arrow" w="lg" len="lg"/>
            <a:tailEnd type="none" w="lg" len="med"/>
          </a:ln>
        </p:spPr>
        <p:style>
          <a:lnRef idx="1">
            <a:schemeClr val="accent1"/>
          </a:lnRef>
          <a:fillRef idx="0">
            <a:schemeClr val="accent1"/>
          </a:fillRef>
          <a:effectRef idx="0">
            <a:schemeClr val="accent1"/>
          </a:effectRef>
          <a:fontRef idx="minor">
            <a:schemeClr val="tx1"/>
          </a:fontRef>
        </p:style>
      </p:cxnSp>
      <p:sp>
        <p:nvSpPr>
          <p:cNvPr id="29" name="円弧 28"/>
          <p:cNvSpPr/>
          <p:nvPr/>
        </p:nvSpPr>
        <p:spPr>
          <a:xfrm rot="21401095">
            <a:off x="-214313" y="1871663"/>
            <a:ext cx="7289801" cy="6440487"/>
          </a:xfrm>
          <a:prstGeom prst="arc">
            <a:avLst>
              <a:gd name="adj1" fmla="val 16200000"/>
              <a:gd name="adj2" fmla="val 19286777"/>
            </a:avLst>
          </a:prstGeom>
          <a:ln w="38100">
            <a:solidFill>
              <a:schemeClr val="bg2">
                <a:lumMod val="90000"/>
              </a:schemeClr>
            </a:solidFill>
            <a:headEnd type="arrow" w="lg"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30" name="円弧 29"/>
          <p:cNvSpPr/>
          <p:nvPr/>
        </p:nvSpPr>
        <p:spPr>
          <a:xfrm rot="21401095">
            <a:off x="-357188" y="2085975"/>
            <a:ext cx="7289801" cy="6440488"/>
          </a:xfrm>
          <a:prstGeom prst="arc">
            <a:avLst>
              <a:gd name="adj1" fmla="val 16371685"/>
              <a:gd name="adj2" fmla="val 19286777"/>
            </a:avLst>
          </a:prstGeom>
          <a:ln w="38100">
            <a:solidFill>
              <a:schemeClr val="bg2">
                <a:lumMod val="90000"/>
              </a:schemeClr>
            </a:solidFill>
            <a:headEnd type="none" w="lg" len="med"/>
            <a:tailEnd type="arrow" w="lg"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31" name="円弧 30"/>
          <p:cNvSpPr/>
          <p:nvPr/>
        </p:nvSpPr>
        <p:spPr>
          <a:xfrm rot="8223805">
            <a:off x="36513" y="-1285875"/>
            <a:ext cx="7291387" cy="6440488"/>
          </a:xfrm>
          <a:prstGeom prst="arc">
            <a:avLst>
              <a:gd name="adj1" fmla="val 16200000"/>
              <a:gd name="adj2" fmla="val 19138122"/>
            </a:avLst>
          </a:prstGeom>
          <a:ln w="38100">
            <a:solidFill>
              <a:schemeClr val="bg2">
                <a:lumMod val="90000"/>
              </a:schemeClr>
            </a:solidFill>
            <a:headEnd type="arrow" w="lg"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32" name="円弧 31"/>
          <p:cNvSpPr/>
          <p:nvPr/>
        </p:nvSpPr>
        <p:spPr>
          <a:xfrm rot="8223805">
            <a:off x="179388" y="-1071563"/>
            <a:ext cx="7291387" cy="6440488"/>
          </a:xfrm>
          <a:prstGeom prst="arc">
            <a:avLst>
              <a:gd name="adj1" fmla="val 16200000"/>
              <a:gd name="adj2" fmla="val 19286777"/>
            </a:avLst>
          </a:prstGeom>
          <a:ln w="38100">
            <a:solidFill>
              <a:schemeClr val="bg2">
                <a:lumMod val="90000"/>
              </a:schemeClr>
            </a:solidFill>
            <a:headEnd type="none" w="lg" len="med"/>
            <a:tailEnd type="arrow" w="lg" len="med"/>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
        <p:nvSpPr>
          <p:cNvPr id="23564" name="テキスト ボックス 37"/>
          <p:cNvSpPr txBox="1">
            <a:spLocks noChangeArrowheads="1"/>
          </p:cNvSpPr>
          <p:nvPr/>
        </p:nvSpPr>
        <p:spPr bwMode="auto">
          <a:xfrm>
            <a:off x="0" y="3357563"/>
            <a:ext cx="1857375" cy="400050"/>
          </a:xfrm>
          <a:prstGeom prst="rect">
            <a:avLst/>
          </a:prstGeom>
          <a:noFill/>
          <a:ln w="9525">
            <a:noFill/>
            <a:miter lim="800000"/>
            <a:headEnd/>
            <a:tailEnd/>
          </a:ln>
        </p:spPr>
        <p:txBody>
          <a:bodyPr>
            <a:spAutoFit/>
          </a:bodyPr>
          <a:lstStyle/>
          <a:p>
            <a:pPr algn="r"/>
            <a:r>
              <a:rPr lang="ja-JP" altLang="en-US" sz="2000">
                <a:latin typeface="ＭＳ Ｐゴシック" charset="-128"/>
              </a:rPr>
              <a:t>⑤ 宅配</a:t>
            </a:r>
            <a:endParaRPr lang="en-US" altLang="ja-JP" sz="2000">
              <a:latin typeface="ＭＳ Ｐゴシック" charset="-128"/>
            </a:endParaRPr>
          </a:p>
        </p:txBody>
      </p:sp>
      <p:sp>
        <p:nvSpPr>
          <p:cNvPr id="23565" name="テキスト ボックス 39"/>
          <p:cNvSpPr txBox="1">
            <a:spLocks noChangeArrowheads="1"/>
          </p:cNvSpPr>
          <p:nvPr/>
        </p:nvSpPr>
        <p:spPr bwMode="auto">
          <a:xfrm>
            <a:off x="3643313" y="4572000"/>
            <a:ext cx="2428875" cy="400050"/>
          </a:xfrm>
          <a:prstGeom prst="rect">
            <a:avLst/>
          </a:prstGeom>
          <a:noFill/>
          <a:ln w="9525">
            <a:noFill/>
            <a:miter lim="800000"/>
            <a:headEnd/>
            <a:tailEnd/>
          </a:ln>
        </p:spPr>
        <p:txBody>
          <a:bodyPr>
            <a:spAutoFit/>
          </a:bodyPr>
          <a:lstStyle/>
          <a:p>
            <a:r>
              <a:rPr lang="ja-JP" altLang="en-US" sz="2000">
                <a:latin typeface="ＭＳ Ｐゴシック" charset="-128"/>
              </a:rPr>
              <a:t>① 情報</a:t>
            </a:r>
            <a:endParaRPr lang="en-US" altLang="ja-JP" sz="2000">
              <a:latin typeface="ＭＳ Ｐゴシック" charset="-128"/>
            </a:endParaRPr>
          </a:p>
        </p:txBody>
      </p:sp>
      <p:sp>
        <p:nvSpPr>
          <p:cNvPr id="23566" name="テキスト ボックス 5"/>
          <p:cNvSpPr txBox="1">
            <a:spLocks noChangeArrowheads="1"/>
          </p:cNvSpPr>
          <p:nvPr/>
        </p:nvSpPr>
        <p:spPr bwMode="auto">
          <a:xfrm>
            <a:off x="1143000" y="1714500"/>
            <a:ext cx="1714500" cy="584200"/>
          </a:xfrm>
          <a:prstGeom prst="rect">
            <a:avLst/>
          </a:prstGeom>
          <a:noFill/>
          <a:ln w="9525">
            <a:noFill/>
            <a:miter lim="800000"/>
            <a:headEnd/>
            <a:tailEnd/>
          </a:ln>
        </p:spPr>
        <p:txBody>
          <a:bodyPr>
            <a:spAutoFit/>
          </a:bodyPr>
          <a:lstStyle/>
          <a:p>
            <a:pPr algn="ctr"/>
            <a:r>
              <a:rPr lang="ja-JP" altLang="en-US" sz="3200"/>
              <a:t>お年寄り</a:t>
            </a:r>
            <a:endParaRPr lang="en-US" altLang="ja-JP" sz="3200"/>
          </a:p>
        </p:txBody>
      </p:sp>
      <p:sp>
        <p:nvSpPr>
          <p:cNvPr id="23567" name="テキスト ボックス 44"/>
          <p:cNvSpPr txBox="1">
            <a:spLocks noChangeArrowheads="1"/>
          </p:cNvSpPr>
          <p:nvPr/>
        </p:nvSpPr>
        <p:spPr bwMode="auto">
          <a:xfrm>
            <a:off x="4786313" y="1643063"/>
            <a:ext cx="2857500" cy="400050"/>
          </a:xfrm>
          <a:prstGeom prst="rect">
            <a:avLst/>
          </a:prstGeom>
          <a:noFill/>
          <a:ln w="9525">
            <a:noFill/>
            <a:miter lim="800000"/>
            <a:headEnd/>
            <a:tailEnd/>
          </a:ln>
        </p:spPr>
        <p:txBody>
          <a:bodyPr>
            <a:spAutoFit/>
          </a:bodyPr>
          <a:lstStyle/>
          <a:p>
            <a:r>
              <a:rPr lang="ja-JP" altLang="en-US" sz="2000">
                <a:latin typeface="ＭＳ Ｐゴシック" charset="-128"/>
              </a:rPr>
              <a:t>② おすすめ情報</a:t>
            </a:r>
            <a:endParaRPr lang="en-US" altLang="ja-JP" sz="2000">
              <a:latin typeface="ＭＳ Ｐゴシック" charset="-128"/>
            </a:endParaRPr>
          </a:p>
        </p:txBody>
      </p:sp>
      <p:sp>
        <p:nvSpPr>
          <p:cNvPr id="23568" name="テキスト ボックス 46"/>
          <p:cNvSpPr txBox="1">
            <a:spLocks noChangeArrowheads="1"/>
          </p:cNvSpPr>
          <p:nvPr/>
        </p:nvSpPr>
        <p:spPr bwMode="auto">
          <a:xfrm>
            <a:off x="3643313" y="2357438"/>
            <a:ext cx="2428875" cy="400050"/>
          </a:xfrm>
          <a:prstGeom prst="rect">
            <a:avLst/>
          </a:prstGeom>
          <a:noFill/>
          <a:ln w="9525">
            <a:noFill/>
            <a:miter lim="800000"/>
            <a:headEnd/>
            <a:tailEnd/>
          </a:ln>
        </p:spPr>
        <p:txBody>
          <a:bodyPr>
            <a:spAutoFit/>
          </a:bodyPr>
          <a:lstStyle/>
          <a:p>
            <a:r>
              <a:rPr lang="ja-JP" altLang="en-US" sz="2000">
                <a:latin typeface="ＭＳ Ｐゴシック" charset="-128"/>
              </a:rPr>
              <a:t>③ 注文</a:t>
            </a:r>
            <a:endParaRPr lang="en-US" altLang="ja-JP" sz="2000">
              <a:latin typeface="ＭＳ Ｐゴシック" charset="-128"/>
            </a:endParaRPr>
          </a:p>
        </p:txBody>
      </p:sp>
      <p:sp>
        <p:nvSpPr>
          <p:cNvPr id="23569" name="テキスト ボックス 47"/>
          <p:cNvSpPr txBox="1">
            <a:spLocks noChangeArrowheads="1"/>
          </p:cNvSpPr>
          <p:nvPr/>
        </p:nvSpPr>
        <p:spPr bwMode="auto">
          <a:xfrm>
            <a:off x="5214938" y="5072063"/>
            <a:ext cx="2428875" cy="400050"/>
          </a:xfrm>
          <a:prstGeom prst="rect">
            <a:avLst/>
          </a:prstGeom>
          <a:noFill/>
          <a:ln w="9525">
            <a:noFill/>
            <a:miter lim="800000"/>
            <a:headEnd/>
            <a:tailEnd/>
          </a:ln>
        </p:spPr>
        <p:txBody>
          <a:bodyPr>
            <a:spAutoFit/>
          </a:bodyPr>
          <a:lstStyle/>
          <a:p>
            <a:r>
              <a:rPr lang="ja-JP" altLang="en-US" sz="2000">
                <a:latin typeface="ＭＳ Ｐゴシック" charset="-128"/>
              </a:rPr>
              <a:t>④ 注文</a:t>
            </a:r>
            <a:endParaRPr lang="en-US" altLang="ja-JP" sz="2000">
              <a:latin typeface="ＭＳ Ｐゴシック"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1277</TotalTime>
  <Words>3268</Words>
  <Application>Microsoft Office PowerPoint</Application>
  <PresentationFormat>画面に合わせる (4:3)</PresentationFormat>
  <Paragraphs>506</Paragraphs>
  <Slides>22</Slides>
  <Notes>0</Notes>
  <HiddenSlides>0</HiddenSlides>
  <MMClips>0</MMClips>
  <ScaleCrop>false</ScaleCrop>
  <HeadingPairs>
    <vt:vector size="6" baseType="variant">
      <vt:variant>
        <vt:lpstr>使用されているフォント</vt:lpstr>
      </vt:variant>
      <vt:variant>
        <vt:i4>4</vt:i4>
      </vt:variant>
      <vt:variant>
        <vt:lpstr>デザイン テンプレート</vt:lpstr>
      </vt:variant>
      <vt:variant>
        <vt:i4>1</vt:i4>
      </vt:variant>
      <vt:variant>
        <vt:lpstr>スライド タイトル</vt:lpstr>
      </vt:variant>
      <vt:variant>
        <vt:i4>22</vt:i4>
      </vt:variant>
    </vt:vector>
  </HeadingPairs>
  <TitlesOfParts>
    <vt:vector size="27" baseType="lpstr">
      <vt:lpstr>Times New Roman</vt:lpstr>
      <vt:lpstr>ＭＳ Ｐゴシック</vt:lpstr>
      <vt:lpstr>Arial</vt:lpstr>
      <vt:lpstr>Calibri</vt:lpstr>
      <vt:lpstr>Office テーマ</vt:lpstr>
      <vt:lpstr>「いきいき通信」プロジェクト</vt:lpstr>
      <vt:lpstr>①背景</vt:lpstr>
      <vt:lpstr>②提案</vt:lpstr>
      <vt:lpstr>③古くて新しいＦＡＸの利点</vt:lpstr>
      <vt:lpstr>「いきいき通信」の利点</vt:lpstr>
      <vt:lpstr>「いきいき通信」の利点</vt:lpstr>
      <vt:lpstr>スライド 7</vt:lpstr>
      <vt:lpstr>スライド 8</vt:lpstr>
      <vt:lpstr>スライド 9</vt:lpstr>
      <vt:lpstr>⑤役割分担</vt:lpstr>
      <vt:lpstr>⑥メリット</vt:lpstr>
      <vt:lpstr>④シナリオ～お元気ＦＡＸ～</vt:lpstr>
      <vt:lpstr>④シナリオ～地域イベント～</vt:lpstr>
      <vt:lpstr>④シナリオ～宅配サービス～</vt:lpstr>
      <vt:lpstr>④シナリオ～留守情報シート～</vt:lpstr>
      <vt:lpstr>「いきいき通信」の応用例</vt:lpstr>
      <vt:lpstr>スライド 17</vt:lpstr>
      <vt:lpstr>⑧コスト（収入）</vt:lpstr>
      <vt:lpstr>⑧コスト（支出）</vt:lpstr>
      <vt:lpstr>ＦＡＸ事業・類似のサービス例</vt:lpstr>
      <vt:lpstr>個人情報の取り扱いについて</vt:lpstr>
      <vt:lpstr>スライド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①目的</dc:title>
  <dc:creator>斉藤　和恵</dc:creator>
  <cp:lastModifiedBy>衆議院</cp:lastModifiedBy>
  <cp:revision>77</cp:revision>
  <dcterms:created xsi:type="dcterms:W3CDTF">2010-02-27T02:36:10Z</dcterms:created>
  <dcterms:modified xsi:type="dcterms:W3CDTF">2010-08-17T09:16:48Z</dcterms:modified>
</cp:coreProperties>
</file>