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6858000" cy="9144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9B"/>
    <a:srgbClr val="FFF3CD"/>
    <a:srgbClr val="FF3300"/>
    <a:srgbClr val="FF99F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60" autoAdjust="0"/>
    <p:restoredTop sz="86404" autoAdjust="0"/>
  </p:normalViewPr>
  <p:slideViewPr>
    <p:cSldViewPr>
      <p:cViewPr>
        <p:scale>
          <a:sx n="100" d="100"/>
          <a:sy n="100" d="100"/>
        </p:scale>
        <p:origin x="-204" y="243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1389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47" cy="53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l" defTabSz="914363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777" y="0"/>
            <a:ext cx="2896211" cy="53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 defTabSz="914363">
              <a:defRPr sz="1200" smtClean="0"/>
            </a:lvl1pPr>
          </a:lstStyle>
          <a:p>
            <a:pPr>
              <a:defRPr/>
            </a:pPr>
            <a:fld id="{C08BFE34-DCAB-4210-913F-1C3D4A934053}" type="datetimeFigureOut">
              <a:rPr lang="ja-JP" altLang="en-US"/>
              <a:pPr>
                <a:defRPr/>
              </a:pPr>
              <a:t>2010/8/23</a:t>
            </a:fld>
            <a:endParaRPr lang="ja-JP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9113"/>
            <a:ext cx="2971847" cy="45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l" defTabSz="914363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777" y="9449113"/>
            <a:ext cx="2896211" cy="45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 defTabSz="914363">
              <a:defRPr sz="1200" smtClean="0"/>
            </a:lvl1pPr>
          </a:lstStyle>
          <a:p>
            <a:pPr>
              <a:defRPr/>
            </a:pPr>
            <a:fld id="{76DD1894-E188-4020-B3BD-ECAF6A17A94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l" defTabSz="914363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55838" y="0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 defTabSz="914363">
              <a:defRPr sz="1200" smtClean="0"/>
            </a:lvl1pPr>
          </a:lstStyle>
          <a:p>
            <a:pPr>
              <a:defRPr/>
            </a:pPr>
            <a:fld id="{A6825835-0AA6-437B-9FB3-58F283C65962}" type="datetimeFigureOut">
              <a:rPr lang="ja-JP" altLang="en-US"/>
              <a:pPr>
                <a:defRPr/>
              </a:pPr>
              <a:t>2010/8/23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0720" y="4721384"/>
            <a:ext cx="5445760" cy="447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l" defTabSz="914363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55838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 defTabSz="914363">
              <a:defRPr sz="1200" smtClean="0"/>
            </a:lvl1pPr>
          </a:lstStyle>
          <a:p>
            <a:pPr>
              <a:defRPr/>
            </a:pPr>
            <a:fld id="{4B93CA87-040B-4D0E-9335-208D4519E4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4A1FB-9A32-4665-9349-17978F19915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A9664-6BA1-4A66-892E-AD3CA593468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CC10D-0F0F-4319-9738-E6ACDA83CD7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F25C0-3B53-4138-9D7D-DC0C7DFF36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78FE1-D148-4622-A2E3-ED78197BB1F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FC5DC-CAA2-4A0D-A42E-3498EA8009B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84CD2-ACEF-4ABC-AF5C-3DEBE43B17A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FE875-4187-489B-9DE1-4D8A38799C5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8A7B-753A-482E-930C-8B46C2255E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196D8-EDDF-42EF-A4DD-6768443733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5C20B-49F8-45A9-A027-D7B4DBC9261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55DEF0-AF83-4493-89DE-41C0AE88AF1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-36512"/>
            <a:ext cx="6172200" cy="1440160"/>
          </a:xfrm>
        </p:spPr>
        <p:txBody>
          <a:bodyPr/>
          <a:lstStyle/>
          <a:p>
            <a:r>
              <a:rPr kumimoji="1" lang="ja-JP" altLang="en-US" sz="3200" dirty="0" smtClean="0"/>
              <a:t>生き生き通信プロジェクト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～</a:t>
            </a:r>
            <a:r>
              <a:rPr kumimoji="1" lang="ja-JP" altLang="en-US" sz="2800" dirty="0" smtClean="0"/>
              <a:t>広告掲載のお願い～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0648" y="1259632"/>
            <a:ext cx="6336704" cy="76328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kumimoji="1" lang="ja-JP" altLang="en-US" sz="2000" b="1" u="sng" dirty="0" smtClean="0"/>
              <a:t>１、生き生き通信プロジェクトとは？</a:t>
            </a:r>
            <a:endParaRPr kumimoji="1" lang="en-US" altLang="ja-JP" sz="2000" b="1" u="sng" dirty="0" smtClean="0"/>
          </a:p>
          <a:p>
            <a:pPr algn="l"/>
            <a:endParaRPr kumimoji="1" lang="en-US" altLang="ja-JP" sz="2000" b="1" u="sng" dirty="0" smtClean="0"/>
          </a:p>
          <a:p>
            <a:pPr algn="l"/>
            <a:r>
              <a:rPr lang="ja-JP" altLang="en-US" sz="1600" dirty="0" smtClean="0"/>
              <a:t>・</a:t>
            </a:r>
            <a:r>
              <a:rPr lang="en-US" altLang="ja-JP" sz="1600" dirty="0" smtClean="0"/>
              <a:t>FAX</a:t>
            </a:r>
            <a:r>
              <a:rPr lang="ja-JP" altLang="en-US" sz="1600" dirty="0" smtClean="0"/>
              <a:t>を使いお年寄りと地域のつながりを深めるプロジェクトです。</a:t>
            </a:r>
            <a:endParaRPr lang="en-US" altLang="ja-JP" sz="1600" dirty="0" smtClean="0"/>
          </a:p>
          <a:p>
            <a:pPr algn="l"/>
            <a:r>
              <a:rPr lang="ja-JP" altLang="en-US" sz="1600" dirty="0" smtClean="0"/>
              <a:t>・在宅の独居老人を主に対象とし、その安否確認、生きがいの創出、</a:t>
            </a:r>
            <a:endParaRPr lang="en-US" altLang="ja-JP" sz="1600" dirty="0" smtClean="0"/>
          </a:p>
          <a:p>
            <a:pPr algn="l"/>
            <a:r>
              <a:rPr lang="ja-JP" altLang="en-US" sz="1600" dirty="0" smtClean="0"/>
              <a:t>家にいながらにして商品を購入できる体制、の３つをサービス提供します。</a:t>
            </a:r>
            <a:endParaRPr lang="en-US" altLang="ja-JP" sz="1600" dirty="0" smtClean="0"/>
          </a:p>
          <a:p>
            <a:pPr algn="l"/>
            <a:r>
              <a:rPr lang="ja-JP" altLang="en-US" sz="1600" dirty="0" smtClean="0"/>
              <a:t>・まだ計画段階であり、多くのデータと助言が必要です　</a:t>
            </a:r>
            <a:endParaRPr lang="en-US" altLang="ja-JP" sz="1600" dirty="0" smtClean="0"/>
          </a:p>
          <a:p>
            <a:pPr algn="l"/>
            <a:r>
              <a:rPr lang="ja-JP" altLang="en-US" sz="1600" dirty="0" smtClean="0"/>
              <a:t>それによって今後の計画の発展、縮小を決めていきたいです。</a:t>
            </a:r>
            <a:endParaRPr lang="en-US" altLang="ja-JP" sz="1600" dirty="0" smtClean="0"/>
          </a:p>
          <a:p>
            <a:pPr algn="l"/>
            <a:endParaRPr kumimoji="1" lang="en-US" altLang="ja-JP" sz="2000" dirty="0" smtClean="0"/>
          </a:p>
          <a:p>
            <a:pPr algn="l"/>
            <a:r>
              <a:rPr lang="ja-JP" altLang="en-US" sz="2000" b="1" u="sng" dirty="0" smtClean="0"/>
              <a:t>２、生き生き通信での広告、通信販売構想について</a:t>
            </a:r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r>
              <a:rPr lang="ja-JP" altLang="en-US" sz="2000" b="1" u="sng" dirty="0" smtClean="0"/>
              <a:t>３、今回協力していただきたいこと</a:t>
            </a:r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r>
              <a:rPr lang="ja-JP" altLang="en-US" sz="1600" dirty="0" smtClean="0"/>
              <a:t>・</a:t>
            </a:r>
            <a:r>
              <a:rPr lang="ja-JP" altLang="en-US" sz="1600" dirty="0" smtClean="0"/>
              <a:t>１週間</a:t>
            </a:r>
            <a:r>
              <a:rPr lang="ja-JP" altLang="en-US" sz="1600" dirty="0" smtClean="0"/>
              <a:t>（１～３回程）</a:t>
            </a:r>
            <a:r>
              <a:rPr lang="ja-JP" altLang="en-US" sz="1600" dirty="0" smtClean="0"/>
              <a:t>商店</a:t>
            </a:r>
            <a:r>
              <a:rPr lang="ja-JP" altLang="en-US" sz="1600" dirty="0" smtClean="0"/>
              <a:t>の広告を掲載していただく</a:t>
            </a:r>
            <a:endParaRPr lang="en-US" altLang="ja-JP" sz="1600" dirty="0" smtClean="0"/>
          </a:p>
          <a:p>
            <a:pPr algn="l"/>
            <a:r>
              <a:rPr lang="ja-JP" altLang="en-US" sz="1600" dirty="0" smtClean="0"/>
              <a:t>・通信販売については実施しない（純粋に広告としてのみ）</a:t>
            </a:r>
            <a:endParaRPr lang="en-US" altLang="ja-JP" sz="1600" dirty="0" smtClean="0"/>
          </a:p>
          <a:p>
            <a:pPr algn="l"/>
            <a:r>
              <a:rPr lang="ja-JP" altLang="en-US" sz="1600" dirty="0" smtClean="0"/>
              <a:t>・費用は一切を事務局側が負担</a:t>
            </a:r>
            <a:endParaRPr lang="en-US" altLang="ja-JP" sz="1600" dirty="0" smtClean="0"/>
          </a:p>
          <a:p>
            <a:pPr algn="l"/>
            <a:r>
              <a:rPr lang="ja-JP" altLang="en-US" sz="1600" dirty="0" smtClean="0"/>
              <a:t>・終了後事務局の用意したアンケートに回答をいただく</a:t>
            </a:r>
            <a:endParaRPr lang="en-US" altLang="ja-JP" sz="1600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lang="en-US" altLang="ja-JP" sz="2000" b="1" u="sng" dirty="0" smtClean="0"/>
          </a:p>
          <a:p>
            <a:pPr algn="l"/>
            <a:endParaRPr kumimoji="1" lang="en-US" altLang="ja-JP" sz="2000" dirty="0" smtClean="0"/>
          </a:p>
          <a:p>
            <a:pPr algn="l"/>
            <a:r>
              <a:rPr lang="ja-JP" altLang="en-US" sz="2000" dirty="0" smtClean="0"/>
              <a:t>　</a:t>
            </a:r>
            <a:endParaRPr kumimoji="1" lang="ja-JP" altLang="en-US" sz="2000" dirty="0"/>
          </a:p>
        </p:txBody>
      </p:sp>
      <p:grpSp>
        <p:nvGrpSpPr>
          <p:cNvPr id="6" name="グループ化 37"/>
          <p:cNvGrpSpPr>
            <a:grpSpLocks/>
          </p:cNvGrpSpPr>
          <p:nvPr/>
        </p:nvGrpSpPr>
        <p:grpSpPr bwMode="auto">
          <a:xfrm>
            <a:off x="5770444" y="3923927"/>
            <a:ext cx="1000474" cy="3029325"/>
            <a:chOff x="7572395" y="1857364"/>
            <a:chExt cx="1292160" cy="2786083"/>
          </a:xfrm>
        </p:grpSpPr>
        <p:grpSp>
          <p:nvGrpSpPr>
            <p:cNvPr id="7" name="グループ化 19"/>
            <p:cNvGrpSpPr>
              <a:grpSpLocks/>
            </p:cNvGrpSpPr>
            <p:nvPr/>
          </p:nvGrpSpPr>
          <p:grpSpPr bwMode="auto">
            <a:xfrm>
              <a:off x="7572395" y="1857364"/>
              <a:ext cx="1292160" cy="2786083"/>
              <a:chOff x="8824297" y="-1219794"/>
              <a:chExt cx="2405093" cy="4786315"/>
            </a:xfrm>
          </p:grpSpPr>
          <p:sp>
            <p:nvSpPr>
              <p:cNvPr id="9" name="AutoShape 4"/>
              <p:cNvSpPr>
                <a:spLocks noChangeArrowheads="1"/>
              </p:cNvSpPr>
              <p:nvPr/>
            </p:nvSpPr>
            <p:spPr bwMode="auto">
              <a:xfrm>
                <a:off x="8824297" y="-1219794"/>
                <a:ext cx="2405093" cy="4786315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36000" tIns="36000" rIns="0" bIns="36000" anchor="ctr"/>
              <a:lstStyle/>
              <a:p>
                <a:pPr algn="l"/>
                <a:endParaRPr lang="en-US" altLang="ja-JP" dirty="0"/>
              </a:p>
              <a:p>
                <a:pPr algn="l"/>
                <a:endParaRPr lang="en-US" altLang="ja-JP" dirty="0"/>
              </a:p>
              <a:p>
                <a:pPr algn="l"/>
                <a:r>
                  <a:rPr lang="en-US" altLang="ja-JP" b="1" dirty="0"/>
                  <a:t> </a:t>
                </a:r>
              </a:p>
              <a:p>
                <a:pPr algn="l"/>
                <a:endParaRPr lang="ja-JP" altLang="en-US" b="1" dirty="0"/>
              </a:p>
              <a:p>
                <a:pPr algn="l"/>
                <a:endParaRPr lang="ja-JP" altLang="en-US" sz="1600" dirty="0"/>
              </a:p>
              <a:p>
                <a:pPr algn="l"/>
                <a:endParaRPr lang="ja-JP" altLang="en-US" sz="1600" dirty="0"/>
              </a:p>
              <a:p>
                <a:pPr algn="l"/>
                <a:endParaRPr lang="en-US" altLang="ja-JP" sz="800" dirty="0"/>
              </a:p>
              <a:p>
                <a:pPr algn="l"/>
                <a:endParaRPr lang="en-US" altLang="ja-JP" sz="800" dirty="0"/>
              </a:p>
              <a:p>
                <a:pPr algn="l"/>
                <a:r>
                  <a:rPr lang="ja-JP" altLang="en-US" sz="1050" dirty="0"/>
                  <a:t>お年寄りの手元</a:t>
                </a:r>
                <a:r>
                  <a:rPr lang="ja-JP" altLang="en-US" sz="1050" dirty="0" smtClean="0"/>
                  <a:t>に商品</a:t>
                </a:r>
                <a:r>
                  <a:rPr lang="ja-JP" altLang="en-US" sz="1050" dirty="0"/>
                  <a:t>が届く</a:t>
                </a:r>
              </a:p>
              <a:p>
                <a:pPr algn="l"/>
                <a:endParaRPr lang="ja-JP" altLang="en-US" sz="800" b="1" dirty="0"/>
              </a:p>
            </p:txBody>
          </p:sp>
          <p:grpSp>
            <p:nvGrpSpPr>
              <p:cNvPr id="10" name="グループ化 17"/>
              <p:cNvGrpSpPr>
                <a:grpSpLocks/>
              </p:cNvGrpSpPr>
              <p:nvPr/>
            </p:nvGrpSpPr>
            <p:grpSpPr bwMode="auto">
              <a:xfrm>
                <a:off x="9090229" y="-483440"/>
                <a:ext cx="1758584" cy="2833959"/>
                <a:chOff x="9090217" y="-483429"/>
                <a:chExt cx="1758584" cy="2833959"/>
              </a:xfrm>
            </p:grpSpPr>
            <p:pic>
              <p:nvPicPr>
                <p:cNvPr id="11" name="Picture 9" descr="C:\Documents and Settings\斉藤和恵\デスクトップ\toeicテスト\haisou22.gif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9755055" y="866559"/>
                  <a:ext cx="1093746" cy="148397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" name="Picture 11" descr="C:\Documents and Settings\斉藤和恵\デスクトップ\toeicテスト\person_0391.gif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9090217" y="-483429"/>
                  <a:ext cx="1656245" cy="1131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8" name="正方形/長方形 7"/>
            <p:cNvSpPr/>
            <p:nvPr/>
          </p:nvSpPr>
          <p:spPr>
            <a:xfrm>
              <a:off x="7715264" y="2000240"/>
              <a:ext cx="1071508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>
                <a:defRPr/>
              </a:pPr>
              <a:r>
                <a:rPr lang="en-US" altLang="ja-JP" sz="1400" b="1" dirty="0" smtClean="0">
                  <a:solidFill>
                    <a:schemeClr val="tx1"/>
                  </a:solidFill>
                </a:rPr>
                <a:t>【</a:t>
              </a:r>
              <a:r>
                <a:rPr lang="ja-JP" altLang="en-US" sz="1400" b="1" dirty="0" smtClean="0">
                  <a:solidFill>
                    <a:schemeClr val="tx1"/>
                  </a:solidFill>
                </a:rPr>
                <a:t>ご老人</a:t>
              </a:r>
              <a:r>
                <a:rPr lang="en-US" altLang="ja-JP" sz="1400" b="1" dirty="0" smtClean="0">
                  <a:solidFill>
                    <a:schemeClr val="tx1"/>
                  </a:solidFill>
                </a:rPr>
                <a:t>】</a:t>
              </a:r>
              <a:endParaRPr lang="ja-JP" altLang="en-US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グループ化 35"/>
          <p:cNvGrpSpPr>
            <a:grpSpLocks/>
          </p:cNvGrpSpPr>
          <p:nvPr/>
        </p:nvGrpSpPr>
        <p:grpSpPr bwMode="auto">
          <a:xfrm>
            <a:off x="3502790" y="3923928"/>
            <a:ext cx="995556" cy="3029325"/>
            <a:chOff x="4643437" y="1857364"/>
            <a:chExt cx="1285884" cy="2786083"/>
          </a:xfrm>
        </p:grpSpPr>
        <p:grpSp>
          <p:nvGrpSpPr>
            <p:cNvPr id="14" name="グループ化 13"/>
            <p:cNvGrpSpPr>
              <a:grpSpLocks/>
            </p:cNvGrpSpPr>
            <p:nvPr/>
          </p:nvGrpSpPr>
          <p:grpSpPr bwMode="auto">
            <a:xfrm>
              <a:off x="4643437" y="1857364"/>
              <a:ext cx="1285884" cy="2786083"/>
              <a:chOff x="8559560" y="-1114446"/>
              <a:chExt cx="2438400" cy="4714877"/>
            </a:xfrm>
          </p:grpSpPr>
          <p:sp>
            <p:nvSpPr>
              <p:cNvPr id="16" name="AutoShape 4"/>
              <p:cNvSpPr>
                <a:spLocks noChangeArrowheads="1"/>
              </p:cNvSpPr>
              <p:nvPr/>
            </p:nvSpPr>
            <p:spPr bwMode="auto">
              <a:xfrm>
                <a:off x="8559560" y="-1114446"/>
                <a:ext cx="2438400" cy="471487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36000" tIns="36000" rIns="0" bIns="36000" anchor="ctr"/>
              <a:lstStyle/>
              <a:p>
                <a:pPr algn="l"/>
                <a:endParaRPr lang="en-US" altLang="ja-JP" dirty="0"/>
              </a:p>
              <a:p>
                <a:pPr algn="l"/>
                <a:endParaRPr lang="en-US" altLang="ja-JP" dirty="0"/>
              </a:p>
              <a:p>
                <a:pPr algn="l"/>
                <a:r>
                  <a:rPr lang="en-US" altLang="ja-JP" b="1" dirty="0"/>
                  <a:t> </a:t>
                </a:r>
              </a:p>
              <a:p>
                <a:pPr algn="l"/>
                <a:endParaRPr lang="en-US" altLang="ja-JP" sz="1600" dirty="0"/>
              </a:p>
              <a:p>
                <a:pPr algn="l"/>
                <a:endParaRPr lang="en-US" altLang="ja-JP" sz="800" dirty="0"/>
              </a:p>
              <a:p>
                <a:pPr algn="l"/>
                <a:r>
                  <a:rPr lang="ja-JP" altLang="en-US" sz="1050" dirty="0" smtClean="0"/>
                  <a:t>注文</a:t>
                </a:r>
                <a:r>
                  <a:rPr lang="ja-JP" altLang="en-US" sz="1050" dirty="0"/>
                  <a:t>リスト</a:t>
                </a:r>
                <a:r>
                  <a:rPr lang="ja-JP" altLang="en-US" sz="1050" dirty="0" smtClean="0"/>
                  <a:t>を</a:t>
                </a:r>
                <a:endParaRPr lang="en-US" altLang="ja-JP" sz="1050" dirty="0" smtClean="0"/>
              </a:p>
              <a:p>
                <a:pPr algn="l"/>
                <a:r>
                  <a:rPr lang="ja-JP" altLang="en-US" sz="1050" dirty="0" smtClean="0"/>
                  <a:t>作成、各商店に送信する</a:t>
                </a:r>
                <a:endParaRPr lang="ja-JP" altLang="en-US" sz="1050" dirty="0"/>
              </a:p>
              <a:p>
                <a:pPr algn="l"/>
                <a:endParaRPr lang="ja-JP" altLang="en-US" sz="800" b="1" dirty="0"/>
              </a:p>
            </p:txBody>
          </p:sp>
          <p:pic>
            <p:nvPicPr>
              <p:cNvPr id="17" name="Picture 7" descr="C:\Documents and Settings\斉藤和恵\デスクトップ\toeicテスト\pc42.gi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8830495" y="-26398"/>
                <a:ext cx="1678933" cy="16789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" name="正方形/長方形 14"/>
            <p:cNvSpPr/>
            <p:nvPr/>
          </p:nvSpPr>
          <p:spPr>
            <a:xfrm>
              <a:off x="4786314" y="2000240"/>
              <a:ext cx="1071569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>
                <a:defRPr/>
              </a:pPr>
              <a:r>
                <a:rPr lang="en-US" altLang="ja-JP" sz="1400" b="1">
                  <a:solidFill>
                    <a:schemeClr val="tx1"/>
                  </a:solidFill>
                </a:rPr>
                <a:t>【</a:t>
              </a:r>
              <a:r>
                <a:rPr lang="ja-JP" altLang="en-US" sz="1400" b="1">
                  <a:solidFill>
                    <a:schemeClr val="tx1"/>
                  </a:solidFill>
                </a:rPr>
                <a:t>事務局】</a:t>
              </a:r>
            </a:p>
          </p:txBody>
        </p:sp>
      </p:grpSp>
      <p:grpSp>
        <p:nvGrpSpPr>
          <p:cNvPr id="18" name="グループ化 34"/>
          <p:cNvGrpSpPr>
            <a:grpSpLocks/>
          </p:cNvGrpSpPr>
          <p:nvPr/>
        </p:nvGrpSpPr>
        <p:grpSpPr bwMode="auto">
          <a:xfrm>
            <a:off x="2341306" y="3923928"/>
            <a:ext cx="995556" cy="3029324"/>
            <a:chOff x="3143241" y="1857364"/>
            <a:chExt cx="1285885" cy="2786082"/>
          </a:xfrm>
        </p:grpSpPr>
        <p:grpSp>
          <p:nvGrpSpPr>
            <p:cNvPr id="19" name="グループ化 12"/>
            <p:cNvGrpSpPr>
              <a:grpSpLocks/>
            </p:cNvGrpSpPr>
            <p:nvPr/>
          </p:nvGrpSpPr>
          <p:grpSpPr bwMode="auto">
            <a:xfrm>
              <a:off x="3143241" y="1857364"/>
              <a:ext cx="1285885" cy="2786082"/>
              <a:chOff x="5867402" y="1785938"/>
              <a:chExt cx="2438402" cy="4500562"/>
            </a:xfrm>
          </p:grpSpPr>
          <p:sp>
            <p:nvSpPr>
              <p:cNvPr id="21" name="AutoShape 4"/>
              <p:cNvSpPr>
                <a:spLocks noChangeArrowheads="1"/>
              </p:cNvSpPr>
              <p:nvPr/>
            </p:nvSpPr>
            <p:spPr bwMode="auto">
              <a:xfrm>
                <a:off x="5867402" y="1785938"/>
                <a:ext cx="2438402" cy="4500562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36000" tIns="36000" rIns="0" bIns="36000" anchor="ctr"/>
              <a:lstStyle/>
              <a:p>
                <a:pPr algn="l"/>
                <a:endParaRPr lang="en-US" altLang="ja-JP" dirty="0"/>
              </a:p>
              <a:p>
                <a:pPr algn="l"/>
                <a:endParaRPr lang="en-US" altLang="ja-JP" dirty="0"/>
              </a:p>
              <a:p>
                <a:pPr algn="l"/>
                <a:r>
                  <a:rPr lang="en-US" altLang="ja-JP" b="1" dirty="0"/>
                  <a:t> </a:t>
                </a:r>
              </a:p>
              <a:p>
                <a:pPr algn="l"/>
                <a:endParaRPr lang="ja-JP" altLang="en-US" b="1" dirty="0"/>
              </a:p>
              <a:p>
                <a:pPr algn="l"/>
                <a:endParaRPr lang="en-US" altLang="ja-JP" sz="1050" dirty="0" smtClean="0"/>
              </a:p>
              <a:p>
                <a:pPr algn="l"/>
                <a:endParaRPr lang="en-US" altLang="ja-JP" sz="1050" dirty="0" smtClean="0"/>
              </a:p>
              <a:p>
                <a:pPr algn="l"/>
                <a:r>
                  <a:rPr lang="ja-JP" altLang="en-US" sz="1050" dirty="0" smtClean="0"/>
                  <a:t>ＦＡＸを受信</a:t>
                </a:r>
                <a:endParaRPr lang="en-US" altLang="ja-JP" sz="1050" dirty="0" smtClean="0"/>
              </a:p>
              <a:p>
                <a:pPr algn="l"/>
                <a:r>
                  <a:rPr lang="ja-JP" altLang="en-US" sz="1050" dirty="0" smtClean="0"/>
                  <a:t>広告の</a:t>
                </a:r>
                <a:r>
                  <a:rPr lang="ja-JP" altLang="en-US" sz="1050" dirty="0"/>
                  <a:t>商品</a:t>
                </a:r>
                <a:r>
                  <a:rPr lang="ja-JP" altLang="en-US" sz="1050" dirty="0" smtClean="0"/>
                  <a:t>を注文</a:t>
                </a:r>
                <a:r>
                  <a:rPr lang="ja-JP" altLang="en-US" sz="1050" dirty="0"/>
                  <a:t>するとき</a:t>
                </a:r>
                <a:r>
                  <a:rPr lang="ja-JP" altLang="en-US" sz="1050" dirty="0" smtClean="0"/>
                  <a:t>はその商品を選択し、事務局</a:t>
                </a:r>
                <a:r>
                  <a:rPr lang="ja-JP" altLang="en-US" sz="1050" dirty="0"/>
                  <a:t>に</a:t>
                </a:r>
                <a:r>
                  <a:rPr lang="ja-JP" altLang="en-US" sz="1050" dirty="0" smtClean="0"/>
                  <a:t>返信をする</a:t>
                </a:r>
                <a:endParaRPr lang="en-US" altLang="ja-JP" sz="1050" dirty="0" smtClean="0"/>
              </a:p>
            </p:txBody>
          </p:sp>
          <p:pic>
            <p:nvPicPr>
              <p:cNvPr id="22" name="Picture 26" descr="C:\Documents and Settings\斉藤和恵\デスクトップ\toeicテスト\kiki_0103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002867" y="2824529"/>
                <a:ext cx="952499" cy="6000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Picture 27" descr="C:\Documents and Settings\斉藤和恵\デスクトップ\toeicテスト\health_0171.gi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409267" y="2709132"/>
                <a:ext cx="1427093" cy="1641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" name="正方形/長方形 19"/>
            <p:cNvSpPr/>
            <p:nvPr/>
          </p:nvSpPr>
          <p:spPr>
            <a:xfrm>
              <a:off x="3286116" y="2000240"/>
              <a:ext cx="1071571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>
                <a:defRPr/>
              </a:pPr>
              <a:r>
                <a:rPr lang="en-US" altLang="ja-JP" sz="1400" b="1" dirty="0" smtClean="0">
                  <a:solidFill>
                    <a:schemeClr val="tx1"/>
                  </a:solidFill>
                </a:rPr>
                <a:t>【</a:t>
              </a:r>
              <a:r>
                <a:rPr lang="ja-JP" altLang="en-US" sz="1400" b="1" dirty="0" smtClean="0">
                  <a:solidFill>
                    <a:schemeClr val="tx1"/>
                  </a:solidFill>
                </a:rPr>
                <a:t>ご老人</a:t>
              </a:r>
              <a:r>
                <a:rPr lang="en-US" altLang="ja-JP" sz="1400" b="1" dirty="0" smtClean="0">
                  <a:solidFill>
                    <a:schemeClr val="tx1"/>
                  </a:solidFill>
                </a:rPr>
                <a:t>】</a:t>
              </a:r>
              <a:endParaRPr lang="ja-JP" altLang="en-US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グループ化 36"/>
          <p:cNvGrpSpPr>
            <a:grpSpLocks/>
          </p:cNvGrpSpPr>
          <p:nvPr/>
        </p:nvGrpSpPr>
        <p:grpSpPr bwMode="auto">
          <a:xfrm>
            <a:off x="4664269" y="3923928"/>
            <a:ext cx="995556" cy="3029324"/>
            <a:chOff x="6143633" y="1857364"/>
            <a:chExt cx="1285884" cy="2786082"/>
          </a:xfrm>
        </p:grpSpPr>
        <p:grpSp>
          <p:nvGrpSpPr>
            <p:cNvPr id="25" name="グループ化 16"/>
            <p:cNvGrpSpPr>
              <a:grpSpLocks/>
            </p:cNvGrpSpPr>
            <p:nvPr/>
          </p:nvGrpSpPr>
          <p:grpSpPr bwMode="auto">
            <a:xfrm>
              <a:off x="6143633" y="1857364"/>
              <a:ext cx="1285884" cy="2786082"/>
              <a:chOff x="8953200" y="-809635"/>
              <a:chExt cx="2310063" cy="4786312"/>
            </a:xfrm>
          </p:grpSpPr>
          <p:sp>
            <p:nvSpPr>
              <p:cNvPr id="27" name="AutoShape 4"/>
              <p:cNvSpPr>
                <a:spLocks noChangeArrowheads="1"/>
              </p:cNvSpPr>
              <p:nvPr/>
            </p:nvSpPr>
            <p:spPr bwMode="auto">
              <a:xfrm>
                <a:off x="8953200" y="-809635"/>
                <a:ext cx="2310063" cy="4786312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36000" tIns="36000" rIns="0" bIns="36000" anchor="ctr"/>
              <a:lstStyle/>
              <a:p>
                <a:pPr algn="l"/>
                <a:endParaRPr lang="en-US" altLang="ja-JP" dirty="0"/>
              </a:p>
              <a:p>
                <a:pPr algn="l"/>
                <a:endParaRPr lang="en-US" altLang="ja-JP" dirty="0"/>
              </a:p>
              <a:p>
                <a:pPr algn="l"/>
                <a:r>
                  <a:rPr lang="en-US" altLang="ja-JP" b="1" dirty="0"/>
                  <a:t> </a:t>
                </a:r>
              </a:p>
              <a:p>
                <a:pPr algn="l"/>
                <a:endParaRPr lang="en-US" altLang="ja-JP" b="1" dirty="0" smtClean="0"/>
              </a:p>
              <a:p>
                <a:pPr algn="l"/>
                <a:r>
                  <a:rPr lang="ja-JP" altLang="en-US" sz="1050" dirty="0" smtClean="0"/>
                  <a:t>情報を元に</a:t>
                </a:r>
                <a:endParaRPr lang="en-US" altLang="ja-JP" sz="1050" dirty="0" smtClean="0"/>
              </a:p>
              <a:p>
                <a:pPr algn="l"/>
                <a:r>
                  <a:rPr lang="ja-JP" altLang="en-US" sz="1050" dirty="0" smtClean="0"/>
                  <a:t>商店会</a:t>
                </a:r>
                <a:r>
                  <a:rPr lang="ja-JP" altLang="en-US" sz="1050" dirty="0"/>
                  <a:t>が各家に</a:t>
                </a:r>
                <a:r>
                  <a:rPr lang="ja-JP" altLang="en-US" sz="1050" dirty="0" smtClean="0"/>
                  <a:t>配達をする</a:t>
                </a:r>
                <a:endParaRPr lang="ja-JP" altLang="en-US" sz="1050" dirty="0"/>
              </a:p>
              <a:p>
                <a:pPr algn="l"/>
                <a:endParaRPr lang="ja-JP" altLang="en-US" sz="800" b="1" dirty="0"/>
              </a:p>
            </p:txBody>
          </p:sp>
          <p:pic>
            <p:nvPicPr>
              <p:cNvPr id="28" name="Picture 8" descr="C:\Documents and Settings\斉藤和恵\デスクトップ\toeicテスト\haru_0159.gif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9338216" y="294899"/>
                <a:ext cx="1427093" cy="1698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6" name="正方形/長方形 25"/>
            <p:cNvSpPr/>
            <p:nvPr/>
          </p:nvSpPr>
          <p:spPr>
            <a:xfrm>
              <a:off x="6286512" y="2000240"/>
              <a:ext cx="1071571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>
                <a:defRPr/>
              </a:pPr>
              <a:r>
                <a:rPr lang="en-US" altLang="ja-JP" sz="1400" b="1" dirty="0">
                  <a:solidFill>
                    <a:schemeClr val="tx1"/>
                  </a:solidFill>
                </a:rPr>
                <a:t>【</a:t>
              </a:r>
              <a:r>
                <a:rPr lang="ja-JP" altLang="en-US" sz="1400" b="1" dirty="0">
                  <a:solidFill>
                    <a:schemeClr val="tx1"/>
                  </a:solidFill>
                </a:rPr>
                <a:t>商店会</a:t>
              </a:r>
              <a:r>
                <a:rPr lang="en-US" altLang="ja-JP" sz="1400" b="1" dirty="0">
                  <a:solidFill>
                    <a:schemeClr val="tx1"/>
                  </a:solidFill>
                </a:rPr>
                <a:t>】</a:t>
              </a:r>
              <a:endParaRPr lang="ja-JP" altLang="en-US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グループ化 32"/>
          <p:cNvGrpSpPr>
            <a:grpSpLocks/>
          </p:cNvGrpSpPr>
          <p:nvPr/>
        </p:nvGrpSpPr>
        <p:grpSpPr bwMode="auto">
          <a:xfrm>
            <a:off x="73652" y="3923928"/>
            <a:ext cx="995556" cy="2951648"/>
            <a:chOff x="214282" y="1857364"/>
            <a:chExt cx="1285884" cy="2714644"/>
          </a:xfrm>
        </p:grpSpPr>
        <p:grpSp>
          <p:nvGrpSpPr>
            <p:cNvPr id="30" name="グループ化 9"/>
            <p:cNvGrpSpPr>
              <a:grpSpLocks/>
            </p:cNvGrpSpPr>
            <p:nvPr/>
          </p:nvGrpSpPr>
          <p:grpSpPr bwMode="auto">
            <a:xfrm>
              <a:off x="214282" y="1857364"/>
              <a:ext cx="1285884" cy="2714644"/>
              <a:chOff x="381000" y="1785938"/>
              <a:chExt cx="2310063" cy="4429125"/>
            </a:xfrm>
          </p:grpSpPr>
          <p:sp>
            <p:nvSpPr>
              <p:cNvPr id="32" name="AutoShape 4"/>
              <p:cNvSpPr>
                <a:spLocks noChangeArrowheads="1"/>
              </p:cNvSpPr>
              <p:nvPr/>
            </p:nvSpPr>
            <p:spPr bwMode="auto">
              <a:xfrm>
                <a:off x="381000" y="1785938"/>
                <a:ext cx="2310063" cy="4429125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36000" tIns="36000" rIns="0" bIns="36000" anchor="ctr"/>
              <a:lstStyle/>
              <a:p>
                <a:pPr algn="l"/>
                <a:endParaRPr lang="en-US" altLang="ja-JP" dirty="0"/>
              </a:p>
              <a:p>
                <a:pPr algn="l"/>
                <a:endParaRPr lang="en-US" altLang="ja-JP" dirty="0"/>
              </a:p>
              <a:p>
                <a:pPr algn="l"/>
                <a:r>
                  <a:rPr lang="en-US" altLang="ja-JP" b="1" dirty="0"/>
                  <a:t> </a:t>
                </a:r>
              </a:p>
              <a:p>
                <a:pPr algn="l"/>
                <a:endParaRPr lang="ja-JP" altLang="en-US" b="1" dirty="0"/>
              </a:p>
              <a:p>
                <a:pPr algn="l"/>
                <a:endParaRPr lang="en-US" altLang="ja-JP" sz="800" dirty="0"/>
              </a:p>
              <a:p>
                <a:pPr algn="l"/>
                <a:endParaRPr lang="en-US" altLang="ja-JP" sz="800" dirty="0"/>
              </a:p>
              <a:p>
                <a:pPr algn="l"/>
                <a:r>
                  <a:rPr lang="ja-JP" altLang="en-US" sz="1050" dirty="0" smtClean="0"/>
                  <a:t>商店</a:t>
                </a:r>
                <a:r>
                  <a:rPr lang="ja-JP" altLang="en-US" sz="1050" dirty="0"/>
                  <a:t>が</a:t>
                </a:r>
                <a:r>
                  <a:rPr lang="ja-JP" altLang="en-US" sz="1050" dirty="0" smtClean="0"/>
                  <a:t>おすすめ情報を</a:t>
                </a:r>
                <a:r>
                  <a:rPr lang="ja-JP" altLang="en-US" sz="1050" dirty="0"/>
                  <a:t>事務所</a:t>
                </a:r>
                <a:r>
                  <a:rPr lang="ja-JP" altLang="en-US" sz="1050" dirty="0" smtClean="0"/>
                  <a:t>に送信する</a:t>
                </a:r>
                <a:endParaRPr lang="ja-JP" altLang="en-US" sz="800" dirty="0"/>
              </a:p>
              <a:p>
                <a:pPr algn="l"/>
                <a:endParaRPr lang="en-US" altLang="ja-JP" sz="1600" dirty="0"/>
              </a:p>
            </p:txBody>
          </p:sp>
          <p:pic>
            <p:nvPicPr>
              <p:cNvPr id="33" name="Picture 24" descr="C:\Documents and Settings\斉藤和恵\デスクトップ\toeicテスト\natsu08.gif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637673" y="2834942"/>
                <a:ext cx="1678933" cy="1611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" name="正方形/長方形 30"/>
            <p:cNvSpPr/>
            <p:nvPr/>
          </p:nvSpPr>
          <p:spPr>
            <a:xfrm>
              <a:off x="357158" y="2000240"/>
              <a:ext cx="1071569" cy="3571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>
                <a:defRPr/>
              </a:pPr>
              <a:r>
                <a:rPr lang="en-US" altLang="ja-JP" sz="1400" b="1" dirty="0">
                  <a:solidFill>
                    <a:schemeClr val="tx1"/>
                  </a:solidFill>
                </a:rPr>
                <a:t>【</a:t>
              </a:r>
              <a:r>
                <a:rPr lang="ja-JP" altLang="en-US" sz="1400" b="1" dirty="0">
                  <a:solidFill>
                    <a:schemeClr val="tx1"/>
                  </a:solidFill>
                </a:rPr>
                <a:t>商店会</a:t>
              </a:r>
              <a:r>
                <a:rPr lang="en-US" altLang="ja-JP" sz="1400" b="1" dirty="0">
                  <a:solidFill>
                    <a:schemeClr val="tx1"/>
                  </a:solidFill>
                </a:rPr>
                <a:t>】</a:t>
              </a:r>
              <a:endParaRPr lang="ja-JP" altLang="en-US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グループ化 33"/>
          <p:cNvGrpSpPr>
            <a:grpSpLocks/>
          </p:cNvGrpSpPr>
          <p:nvPr/>
        </p:nvGrpSpPr>
        <p:grpSpPr bwMode="auto">
          <a:xfrm>
            <a:off x="1235133" y="3923928"/>
            <a:ext cx="940248" cy="3024335"/>
            <a:chOff x="1714480" y="1857364"/>
            <a:chExt cx="1214446" cy="2781494"/>
          </a:xfrm>
        </p:grpSpPr>
        <p:sp>
          <p:nvSpPr>
            <p:cNvPr id="35" name="AutoShape 4"/>
            <p:cNvSpPr>
              <a:spLocks noChangeArrowheads="1"/>
            </p:cNvSpPr>
            <p:nvPr/>
          </p:nvSpPr>
          <p:spPr bwMode="auto">
            <a:xfrm>
              <a:off x="1714480" y="1857364"/>
              <a:ext cx="1214446" cy="278149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36000" tIns="36000" rIns="0" bIns="36000" anchor="ctr"/>
            <a:lstStyle/>
            <a:p>
              <a:pPr algn="l"/>
              <a:endParaRPr lang="en-US" altLang="ja-JP" dirty="0"/>
            </a:p>
            <a:p>
              <a:pPr algn="l"/>
              <a:endParaRPr lang="en-US" altLang="ja-JP" dirty="0"/>
            </a:p>
            <a:p>
              <a:pPr algn="l"/>
              <a:r>
                <a:rPr lang="en-US" altLang="ja-JP" b="1" dirty="0"/>
                <a:t> </a:t>
              </a:r>
            </a:p>
            <a:p>
              <a:pPr algn="l"/>
              <a:endParaRPr lang="en-US" altLang="ja-JP" sz="800" dirty="0"/>
            </a:p>
            <a:p>
              <a:pPr algn="l"/>
              <a:endParaRPr lang="en-US" altLang="ja-JP" sz="800" dirty="0"/>
            </a:p>
            <a:p>
              <a:pPr algn="l"/>
              <a:endParaRPr lang="en-US" altLang="ja-JP" sz="800" dirty="0"/>
            </a:p>
            <a:p>
              <a:pPr algn="l"/>
              <a:endParaRPr lang="en-US" altLang="ja-JP" sz="1050" dirty="0" smtClean="0"/>
            </a:p>
            <a:p>
              <a:pPr algn="l"/>
              <a:endParaRPr lang="en-US" altLang="ja-JP" sz="1050" dirty="0" smtClean="0"/>
            </a:p>
            <a:p>
              <a:pPr algn="l"/>
              <a:r>
                <a:rPr lang="ja-JP" altLang="en-US" sz="1050" dirty="0" smtClean="0"/>
                <a:t>商店のおすすめ情報を「より</a:t>
              </a:r>
              <a:r>
                <a:rPr lang="ja-JP" altLang="en-US" sz="1050" dirty="0" err="1" smtClean="0"/>
                <a:t>どり</a:t>
              </a:r>
              <a:r>
                <a:rPr lang="ja-JP" altLang="en-US" sz="1050" dirty="0" smtClean="0"/>
                <a:t>ＦＡＸ］に掲載、お年寄りに送信する</a:t>
              </a:r>
            </a:p>
            <a:p>
              <a:pPr algn="l"/>
              <a:endParaRPr lang="ja-JP" altLang="en-US" sz="800" b="1" dirty="0"/>
            </a:p>
          </p:txBody>
        </p:sp>
        <p:sp>
          <p:nvSpPr>
            <p:cNvPr id="36" name="正方形/長方形 25"/>
            <p:cNvSpPr/>
            <p:nvPr/>
          </p:nvSpPr>
          <p:spPr>
            <a:xfrm>
              <a:off x="1785918" y="2000240"/>
              <a:ext cx="1071569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>
                <a:defRPr/>
              </a:pPr>
              <a:r>
                <a:rPr lang="en-US" altLang="ja-JP" sz="1400" b="1">
                  <a:solidFill>
                    <a:schemeClr val="tx1"/>
                  </a:solidFill>
                </a:rPr>
                <a:t>【</a:t>
              </a:r>
              <a:r>
                <a:rPr lang="ja-JP" altLang="en-US" sz="1400" b="1">
                  <a:solidFill>
                    <a:schemeClr val="tx1"/>
                  </a:solidFill>
                </a:rPr>
                <a:t>事務局】</a:t>
              </a:r>
            </a:p>
          </p:txBody>
        </p:sp>
        <p:pic>
          <p:nvPicPr>
            <p:cNvPr id="37" name="Picture 7" descr="C:\Documents and Settings\斉藤和恵\デスクトップ\toeicテスト\pc42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85920" y="2428868"/>
              <a:ext cx="885382" cy="992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右矢印 37"/>
          <p:cNvSpPr/>
          <p:nvPr/>
        </p:nvSpPr>
        <p:spPr>
          <a:xfrm>
            <a:off x="1069208" y="5244402"/>
            <a:ext cx="221235" cy="310700"/>
          </a:xfrm>
          <a:prstGeom prst="rightArrow">
            <a:avLst/>
          </a:prstGeom>
          <a:solidFill>
            <a:srgbClr val="FFE79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9" name="右矢印 38"/>
          <p:cNvSpPr/>
          <p:nvPr/>
        </p:nvSpPr>
        <p:spPr>
          <a:xfrm>
            <a:off x="2175380" y="5244402"/>
            <a:ext cx="221235" cy="310700"/>
          </a:xfrm>
          <a:prstGeom prst="rightArrow">
            <a:avLst/>
          </a:prstGeom>
          <a:solidFill>
            <a:srgbClr val="FFE79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0" name="右矢印 39"/>
          <p:cNvSpPr/>
          <p:nvPr/>
        </p:nvSpPr>
        <p:spPr>
          <a:xfrm>
            <a:off x="3336863" y="5244402"/>
            <a:ext cx="221235" cy="310700"/>
          </a:xfrm>
          <a:prstGeom prst="rightArrow">
            <a:avLst/>
          </a:prstGeom>
          <a:solidFill>
            <a:srgbClr val="FFE79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1" name="右矢印 40"/>
          <p:cNvSpPr/>
          <p:nvPr/>
        </p:nvSpPr>
        <p:spPr>
          <a:xfrm>
            <a:off x="4498345" y="5244402"/>
            <a:ext cx="221235" cy="310700"/>
          </a:xfrm>
          <a:prstGeom prst="rightArrow">
            <a:avLst/>
          </a:prstGeom>
          <a:solidFill>
            <a:srgbClr val="FFE79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5659826" y="5244402"/>
            <a:ext cx="221235" cy="310700"/>
          </a:xfrm>
          <a:prstGeom prst="rightArrow">
            <a:avLst/>
          </a:prstGeom>
          <a:solidFill>
            <a:srgbClr val="FFE79B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5" name="爆発 1 44"/>
          <p:cNvSpPr/>
          <p:nvPr/>
        </p:nvSpPr>
        <p:spPr>
          <a:xfrm rot="580844">
            <a:off x="2856701" y="3706985"/>
            <a:ext cx="892258" cy="552261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広告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</TotalTime>
  <Words>178</Words>
  <Application>Microsoft Office PowerPoint</Application>
  <PresentationFormat>画面に合わせる (4:3)</PresentationFormat>
  <Paragraphs>94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生き生き通信プロジェクト ～広告掲載のお願い～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①目的</dc:title>
  <dc:creator>斉藤　和恵</dc:creator>
  <cp:lastModifiedBy>矢野幸せ</cp:lastModifiedBy>
  <cp:revision>91</cp:revision>
  <dcterms:created xsi:type="dcterms:W3CDTF">2010-02-27T02:36:10Z</dcterms:created>
  <dcterms:modified xsi:type="dcterms:W3CDTF">2010-08-23T04:58:31Z</dcterms:modified>
</cp:coreProperties>
</file>