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
  </p:notesMasterIdLst>
  <p:handoutMasterIdLst>
    <p:handoutMasterId r:id="rId11"/>
  </p:handoutMasterIdLst>
  <p:sldIdLst>
    <p:sldId id="274" r:id="rId2"/>
    <p:sldId id="275" r:id="rId3"/>
    <p:sldId id="287" r:id="rId4"/>
    <p:sldId id="286" r:id="rId5"/>
    <p:sldId id="269" r:id="rId6"/>
    <p:sldId id="262" r:id="rId7"/>
    <p:sldId id="285" r:id="rId8"/>
    <p:sldId id="276" r:id="rId9"/>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Verdana"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00"/>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21" autoAdjust="0"/>
    <p:restoredTop sz="54045" autoAdjust="0"/>
  </p:normalViewPr>
  <p:slideViewPr>
    <p:cSldViewPr>
      <p:cViewPr varScale="1">
        <p:scale>
          <a:sx n="95" d="100"/>
          <a:sy n="95" d="100"/>
        </p:scale>
        <p:origin x="-90" y="-3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ltLang="ja-JP"/>
          </a:p>
        </p:txBody>
      </p:sp>
      <p:sp>
        <p:nvSpPr>
          <p:cNvPr id="64515" name="Rectangle 3"/>
          <p:cNvSpPr>
            <a:spLocks noGrp="1" noChangeArrowheads="1"/>
          </p:cNvSpPr>
          <p:nvPr>
            <p:ph type="dt" sz="quarter" idx="1"/>
          </p:nvPr>
        </p:nvSpPr>
        <p:spPr bwMode="auto">
          <a:xfrm>
            <a:off x="3856038"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ltLang="ja-JP"/>
          </a:p>
        </p:txBody>
      </p:sp>
      <p:sp>
        <p:nvSpPr>
          <p:cNvPr id="64516"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ltLang="ja-JP"/>
          </a:p>
        </p:txBody>
      </p:sp>
      <p:sp>
        <p:nvSpPr>
          <p:cNvPr id="64517" name="Rectangle 5"/>
          <p:cNvSpPr>
            <a:spLocks noGrp="1" noChangeArrowheads="1"/>
          </p:cNvSpPr>
          <p:nvPr>
            <p:ph type="sldNum" sz="quarter" idx="3"/>
          </p:nvPr>
        </p:nvSpPr>
        <p:spPr bwMode="auto">
          <a:xfrm>
            <a:off x="3856038"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48553730-3CD0-4014-A749-54D601A7BB3D}" type="slidenum">
              <a:rPr lang="en-US" altLang="ja-JP"/>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ltLang="ja-JP"/>
          </a:p>
        </p:txBody>
      </p:sp>
      <p:sp>
        <p:nvSpPr>
          <p:cNvPr id="3075" name="Rectangle 3"/>
          <p:cNvSpPr>
            <a:spLocks noGrp="1" noChangeArrowheads="1"/>
          </p:cNvSpPr>
          <p:nvPr>
            <p:ph type="dt" idx="1"/>
          </p:nvPr>
        </p:nvSpPr>
        <p:spPr bwMode="auto">
          <a:xfrm>
            <a:off x="3856038"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ltLang="ja-JP"/>
          </a:p>
        </p:txBody>
      </p:sp>
      <p:sp>
        <p:nvSpPr>
          <p:cNvPr id="3076" name="Rectangle 4"/>
          <p:cNvSpPr>
            <a:spLocks noRo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8"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ltLang="ja-JP"/>
          </a:p>
        </p:txBody>
      </p:sp>
      <p:sp>
        <p:nvSpPr>
          <p:cNvPr id="3079" name="Rectangle 7"/>
          <p:cNvSpPr>
            <a:spLocks noGrp="1" noChangeArrowheads="1"/>
          </p:cNvSpPr>
          <p:nvPr>
            <p:ph type="sldNum" sz="quarter" idx="5"/>
          </p:nvPr>
        </p:nvSpPr>
        <p:spPr bwMode="auto">
          <a:xfrm>
            <a:off x="3856038"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F0278460-7B3D-4F3D-88AA-541ED71EB352}" type="slidenum">
              <a:rPr lang="en-US" altLang="ja-JP"/>
              <a:pPr/>
              <a:t>&lt;#&gt;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EB51B5-618B-426B-8BC2-F9BA5DF8532E}" type="slidenum">
              <a:rPr lang="en-US" altLang="ja-JP"/>
              <a:pPr/>
              <a:t>1</a:t>
            </a:fld>
            <a:endParaRPr lang="en-US" altLang="ja-JP"/>
          </a:p>
        </p:txBody>
      </p:sp>
      <p:sp>
        <p:nvSpPr>
          <p:cNvPr id="40962" name="Rectangle 2"/>
          <p:cNvSpPr>
            <a:spLocks noRot="1" noChangeArrowheads="1" noTextEdit="1"/>
          </p:cNvSpPr>
          <p:nvPr>
            <p:ph type="sldImg"/>
          </p:nvPr>
        </p:nvSpPr>
        <p:spPr>
          <a:xfrm>
            <a:off x="923925" y="747713"/>
            <a:ext cx="4965700" cy="3724275"/>
          </a:xfrm>
          <a:ln/>
        </p:spPr>
      </p:sp>
      <p:sp>
        <p:nvSpPr>
          <p:cNvPr id="40963" name="Rectangle 3"/>
          <p:cNvSpPr>
            <a:spLocks noGrp="1" noChangeArrowheads="1"/>
          </p:cNvSpPr>
          <p:nvPr>
            <p:ph type="body" idx="1"/>
          </p:nvPr>
        </p:nvSpPr>
        <p:spPr>
          <a:xfrm>
            <a:off x="681038" y="4719638"/>
            <a:ext cx="5445125" cy="4471987"/>
          </a:xfrm>
        </p:spPr>
        <p:txBody>
          <a:bodyPr/>
          <a:lstStyle/>
          <a:p>
            <a:r>
              <a:rPr lang="en-US" altLang="ja-JP"/>
              <a:t>■</a:t>
            </a:r>
            <a:r>
              <a:rPr lang="ja-JP" altLang="en-US"/>
              <a:t>財団法人オイスカについて</a:t>
            </a:r>
          </a:p>
          <a:p>
            <a:r>
              <a:rPr lang="en-US" altLang="ja-JP"/>
              <a:t>1961</a:t>
            </a:r>
            <a:r>
              <a:rPr lang="ja-JP" altLang="en-US"/>
              <a:t>年設立の国際</a:t>
            </a:r>
            <a:r>
              <a:rPr lang="en-US" altLang="ja-JP"/>
              <a:t>NGO</a:t>
            </a:r>
            <a:r>
              <a:rPr lang="ja-JP" altLang="en-US"/>
              <a:t>、全国に支部を持ちアジア諸国を初め世界各地で活動。農村の開発、農業研修、植林活動などに取り組み。環境保全の取組みとして、こどもの森計画推進（学校のもりづくり）などが有名。一事業としてつみ木広場を展開している。</a:t>
            </a:r>
          </a:p>
          <a:p>
            <a:r>
              <a:rPr lang="ja-JP" altLang="en-US"/>
              <a:t>東京都杉並区に本部があり、そこでつみ木を保有している。</a:t>
            </a:r>
          </a:p>
          <a:p>
            <a:endParaRPr lang="ja-JP" altLang="en-US"/>
          </a:p>
          <a:p>
            <a:r>
              <a:rPr lang="ja-JP" altLang="en-US"/>
              <a:t>■横浜での実績</a:t>
            </a:r>
          </a:p>
          <a:p>
            <a:r>
              <a:rPr lang="ja-JP" altLang="en-US"/>
              <a:t>オイスカとして全国で開催してきているが、横浜ではあおばフレンズの開催の他、数件しか実績がない。</a:t>
            </a:r>
          </a:p>
          <a:p>
            <a:r>
              <a:rPr lang="ja-JP" altLang="en-US"/>
              <a:t>横浜での展開はこれから</a:t>
            </a:r>
          </a:p>
          <a:p>
            <a:endParaRPr lang="ja-JP" altLang="en-US"/>
          </a:p>
          <a:p>
            <a:r>
              <a:rPr lang="ja-JP" altLang="en-US"/>
              <a:t>■横浜とのつながり</a:t>
            </a:r>
          </a:p>
          <a:p>
            <a:r>
              <a:rPr lang="ja-JP" altLang="en-US"/>
              <a:t>横浜市の水源林である道志村の森からの間伐材を使ったつみ木の製作を進めたい。生活に欠かせない横浜の水を育む道志の森と横浜をつなぐ架け橋となるプロジェクトである。つみ木を介した交流、生きた記憶にのこる環境教育を実現したい</a:t>
            </a:r>
          </a:p>
          <a:p>
            <a:endParaRPr lang="ja-JP" altLang="en-US"/>
          </a:p>
          <a:p>
            <a:r>
              <a:rPr lang="ja-JP" altLang="en-US"/>
              <a:t>■開催形式</a:t>
            </a:r>
          </a:p>
          <a:p>
            <a:r>
              <a:rPr lang="ja-JP" altLang="en-US"/>
              <a:t>一回</a:t>
            </a:r>
            <a:r>
              <a:rPr lang="en-US" altLang="ja-JP"/>
              <a:t>2</a:t>
            </a:r>
            <a:r>
              <a:rPr lang="ja-JP" altLang="en-US"/>
              <a:t>時間程度のプログラムで、つみきと触れ合うところから、それぞれの作品作り、全体をつないでの大きな作品（まちづくり）づくり、森の話までを含めた形で実施してきた。オイスカが実施しているスタイルを学んでいる。実施方法は自由であり、様々な形で実施ができます。</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DC082-233A-4223-9AE2-82E7703A7644}" type="slidenum">
              <a:rPr lang="en-US" altLang="ja-JP"/>
              <a:pPr/>
              <a:t>2</a:t>
            </a:fld>
            <a:endParaRPr lang="en-US" altLang="ja-JP"/>
          </a:p>
        </p:txBody>
      </p:sp>
      <p:sp>
        <p:nvSpPr>
          <p:cNvPr id="43010" name="Rectangle 2"/>
          <p:cNvSpPr>
            <a:spLocks noRot="1" noChangeArrowheads="1" noTextEdit="1"/>
          </p:cNvSpPr>
          <p:nvPr>
            <p:ph type="sldImg"/>
          </p:nvPr>
        </p:nvSpPr>
        <p:spPr>
          <a:xfrm>
            <a:off x="923925" y="747713"/>
            <a:ext cx="4965700" cy="3724275"/>
          </a:xfrm>
          <a:ln/>
        </p:spPr>
      </p:sp>
      <p:sp>
        <p:nvSpPr>
          <p:cNvPr id="43011" name="Rectangle 3"/>
          <p:cNvSpPr>
            <a:spLocks noGrp="1" noChangeArrowheads="1"/>
          </p:cNvSpPr>
          <p:nvPr>
            <p:ph type="body" idx="1"/>
          </p:nvPr>
        </p:nvSpPr>
        <p:spPr>
          <a:xfrm>
            <a:off x="681038" y="4719638"/>
            <a:ext cx="5445125" cy="4471987"/>
          </a:xfrm>
        </p:spPr>
        <p:txBody>
          <a:bodyPr/>
          <a:lstStyle/>
          <a:p>
            <a:r>
              <a:rPr lang="en-US" altLang="ja-JP"/>
              <a:t>(5-6:1</a:t>
            </a:r>
            <a:r>
              <a:rPr lang="ja-JP" altLang="en-US"/>
              <a:t>分半</a:t>
            </a:r>
            <a:r>
              <a:rPr lang="en-US" altLang="ja-JP"/>
              <a:t>)</a:t>
            </a:r>
          </a:p>
          <a:p>
            <a:endParaRPr lang="en-US" altLang="ja-JP"/>
          </a:p>
          <a:p>
            <a:r>
              <a:rPr lang="en-US" altLang="ja-JP"/>
              <a:t>■</a:t>
            </a:r>
            <a:r>
              <a:rPr lang="ja-JP" altLang="en-US"/>
              <a:t>つみ木遊びから・・・様々な交流の場をつくりたい</a:t>
            </a:r>
          </a:p>
          <a:p>
            <a:r>
              <a:rPr lang="ja-JP" altLang="en-US"/>
              <a:t>テレビゲーム世代の子供たちに：</a:t>
            </a:r>
          </a:p>
          <a:p>
            <a:r>
              <a:rPr lang="ja-JP" altLang="en-US"/>
              <a:t>体を使い、創造性発揮して遊ぶ機会を与えたい</a:t>
            </a:r>
          </a:p>
          <a:p>
            <a:r>
              <a:rPr lang="ja-JP" altLang="en-US"/>
              <a:t>友達とみんなで遊ぶ、協力して一つのことに挑む体験をさせたい</a:t>
            </a:r>
          </a:p>
          <a:p>
            <a:r>
              <a:rPr lang="ja-JP" altLang="en-US"/>
              <a:t>壊れてしまってもめげずに再度挑戦する粘り強さを付けてもらいたい</a:t>
            </a:r>
          </a:p>
          <a:p>
            <a:r>
              <a:rPr lang="ja-JP" altLang="en-US"/>
              <a:t>お年寄りに：</a:t>
            </a:r>
          </a:p>
          <a:p>
            <a:r>
              <a:rPr lang="ja-JP" altLang="en-US"/>
              <a:t>手を使って遊ぶことで脳の活性化（ボケ防止）</a:t>
            </a:r>
          </a:p>
          <a:p>
            <a:r>
              <a:rPr lang="ja-JP" altLang="en-US"/>
              <a:t>こどもたちと遊ぶことで刺激を得る・・・</a:t>
            </a:r>
          </a:p>
          <a:p>
            <a:r>
              <a:rPr lang="ja-JP" altLang="en-US"/>
              <a:t>若者世代：</a:t>
            </a:r>
          </a:p>
          <a:p>
            <a:r>
              <a:rPr lang="ja-JP" altLang="en-US"/>
              <a:t>アート作品の素材として・・・</a:t>
            </a:r>
          </a:p>
          <a:p>
            <a:endParaRPr lang="ja-JP" altLang="en-US"/>
          </a:p>
          <a:p>
            <a:r>
              <a:rPr lang="ja-JP" altLang="en-US"/>
              <a:t>■つみ木遊びから・・・環境教育</a:t>
            </a:r>
          </a:p>
          <a:p>
            <a:r>
              <a:rPr lang="ja-JP" altLang="en-US"/>
              <a:t>自然、森とのかかわりについて伝えていきます（環境教育）</a:t>
            </a:r>
          </a:p>
          <a:p>
            <a:endParaRPr lang="ja-JP" altLang="en-US"/>
          </a:p>
          <a:p>
            <a:pPr>
              <a:spcBef>
                <a:spcPct val="0"/>
              </a:spcBef>
            </a:pPr>
            <a:r>
              <a:rPr lang="ja-JP" altLang="en-US"/>
              <a:t>■つみ木遊びから・・・伝えたいこと</a:t>
            </a:r>
          </a:p>
          <a:p>
            <a:pPr>
              <a:spcBef>
                <a:spcPct val="0"/>
              </a:spcBef>
            </a:pPr>
            <a:r>
              <a:rPr lang="ja-JP" altLang="en-US"/>
              <a:t>大切なのは所有することではなくて、共有すること。壊さなければならないつみ木の特長を活かして伝えたいこと・・・・</a:t>
            </a:r>
          </a:p>
          <a:p>
            <a:pPr>
              <a:spcBef>
                <a:spcPct val="0"/>
              </a:spcBef>
            </a:pPr>
            <a:endParaRPr lang="ja-JP" altLang="en-US"/>
          </a:p>
          <a:p>
            <a:endParaRPr lang="ja-JP" altLang="en-US"/>
          </a:p>
          <a:p>
            <a:endParaRPr lang="ja-JP" altLang="en-US"/>
          </a:p>
          <a:p>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BA2AD-8334-472B-A7DF-69B9F1DC39B0}" type="slidenum">
              <a:rPr lang="en-US" altLang="ja-JP"/>
              <a:pPr/>
              <a:t>5</a:t>
            </a:fld>
            <a:endParaRPr lang="en-US" altLang="ja-JP"/>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BB891-1991-44E9-82D5-4AFD99D4FC94}" type="slidenum">
              <a:rPr lang="en-US" altLang="ja-JP"/>
              <a:pPr/>
              <a:t>6</a:t>
            </a:fld>
            <a:endParaRPr lang="en-US" altLang="ja-JP"/>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F3DF16-D99F-471E-B864-DC2C462C44B6}" type="slidenum">
              <a:rPr lang="en-US" altLang="ja-JP"/>
              <a:pPr/>
              <a:t>8</a:t>
            </a:fld>
            <a:endParaRPr lang="en-US" altLang="ja-JP"/>
          </a:p>
        </p:txBody>
      </p:sp>
      <p:sp>
        <p:nvSpPr>
          <p:cNvPr id="45058" name="Rectangle 2"/>
          <p:cNvSpPr>
            <a:spLocks noRot="1" noChangeArrowheads="1" noTextEdit="1"/>
          </p:cNvSpPr>
          <p:nvPr>
            <p:ph type="sldImg"/>
          </p:nvPr>
        </p:nvSpPr>
        <p:spPr>
          <a:xfrm>
            <a:off x="923925" y="747713"/>
            <a:ext cx="4965700" cy="3724275"/>
          </a:xfrm>
          <a:ln/>
        </p:spPr>
      </p:sp>
      <p:sp>
        <p:nvSpPr>
          <p:cNvPr id="45059" name="Rectangle 3"/>
          <p:cNvSpPr>
            <a:spLocks noGrp="1" noChangeArrowheads="1"/>
          </p:cNvSpPr>
          <p:nvPr>
            <p:ph type="body" idx="1"/>
          </p:nvPr>
        </p:nvSpPr>
        <p:spPr>
          <a:xfrm>
            <a:off x="681038" y="4719638"/>
            <a:ext cx="5445125" cy="4471987"/>
          </a:xfrm>
        </p:spPr>
        <p:txBody>
          <a:bodyPr/>
          <a:lstStyle/>
          <a:p>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685800"/>
            <a:ext cx="7772400" cy="2127250"/>
          </a:xfrm>
        </p:spPr>
        <p:txBody>
          <a:bodyPr/>
          <a:lstStyle>
            <a:lvl1pPr algn="ctr">
              <a:defRPr sz="5800"/>
            </a:lvl1pPr>
          </a:lstStyle>
          <a:p>
            <a:r>
              <a:rPr lang="ja-JP" altLang="en-US"/>
              <a:t>マスタ タイトルの書式設定</a:t>
            </a:r>
          </a:p>
        </p:txBody>
      </p:sp>
      <p:sp>
        <p:nvSpPr>
          <p:cNvPr id="50179"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ja-JP" altLang="en-US"/>
              <a:t>マスタ サブタイトルの書式設定</a:t>
            </a:r>
          </a:p>
        </p:txBody>
      </p:sp>
      <p:sp>
        <p:nvSpPr>
          <p:cNvPr id="50180" name="Rectangle 4"/>
          <p:cNvSpPr>
            <a:spLocks noGrp="1" noChangeArrowheads="1"/>
          </p:cNvSpPr>
          <p:nvPr>
            <p:ph type="dt" sz="half" idx="2"/>
          </p:nvPr>
        </p:nvSpPr>
        <p:spPr/>
        <p:txBody>
          <a:bodyPr/>
          <a:lstStyle>
            <a:lvl1pPr>
              <a:defRPr/>
            </a:lvl1pPr>
          </a:lstStyle>
          <a:p>
            <a:endParaRPr lang="en-US" altLang="ja-JP"/>
          </a:p>
        </p:txBody>
      </p:sp>
      <p:sp>
        <p:nvSpPr>
          <p:cNvPr id="50181" name="Rectangle 5"/>
          <p:cNvSpPr>
            <a:spLocks noGrp="1" noChangeArrowheads="1"/>
          </p:cNvSpPr>
          <p:nvPr>
            <p:ph type="ftr" sz="quarter" idx="3"/>
          </p:nvPr>
        </p:nvSpPr>
        <p:spPr/>
        <p:txBody>
          <a:bodyPr/>
          <a:lstStyle>
            <a:lvl1pPr>
              <a:defRPr/>
            </a:lvl1pPr>
          </a:lstStyle>
          <a:p>
            <a:endParaRPr lang="en-US" altLang="ja-JP"/>
          </a:p>
        </p:txBody>
      </p:sp>
      <p:sp>
        <p:nvSpPr>
          <p:cNvPr id="50182" name="Rectangle 6"/>
          <p:cNvSpPr>
            <a:spLocks noGrp="1" noChangeArrowheads="1"/>
          </p:cNvSpPr>
          <p:nvPr>
            <p:ph type="sldNum" sz="quarter" idx="4"/>
          </p:nvPr>
        </p:nvSpPr>
        <p:spPr/>
        <p:txBody>
          <a:bodyPr/>
          <a:lstStyle>
            <a:lvl1pPr>
              <a:defRPr/>
            </a:lvl1pPr>
          </a:lstStyle>
          <a:p>
            <a:fld id="{9DD8337F-9104-4C27-878B-D5A3CABF452C}" type="slidenum">
              <a:rPr lang="en-US" altLang="ja-JP"/>
              <a:pPr/>
              <a:t>&lt;#&gt;</a:t>
            </a:fld>
            <a:endParaRPr lang="en-US" altLang="ja-JP"/>
          </a:p>
        </p:txBody>
      </p:sp>
      <p:grpSp>
        <p:nvGrpSpPr>
          <p:cNvPr id="50183" name="Group 7"/>
          <p:cNvGrpSpPr>
            <a:grpSpLocks/>
          </p:cNvGrpSpPr>
          <p:nvPr/>
        </p:nvGrpSpPr>
        <p:grpSpPr bwMode="auto">
          <a:xfrm>
            <a:off x="228600" y="3371850"/>
            <a:ext cx="8610600" cy="201613"/>
            <a:chOff x="144" y="1680"/>
            <a:chExt cx="5424" cy="144"/>
          </a:xfrm>
        </p:grpSpPr>
        <p:sp>
          <p:nvSpPr>
            <p:cNvPr id="50184"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endParaRPr lang="ja-JP" altLang="en-US"/>
            </a:p>
          </p:txBody>
        </p:sp>
        <p:sp>
          <p:nvSpPr>
            <p:cNvPr id="50185"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endParaRPr lang="ja-JP" altLang="en-US"/>
            </a:p>
          </p:txBody>
        </p:sp>
        <p:sp>
          <p:nvSpPr>
            <p:cNvPr id="50186"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endParaRPr lang="ja-JP" altLang="en-US"/>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32E243B7-4C81-41C5-A1AC-7E9072A88BDE}" type="slidenum">
              <a:rPr lang="en-US" altLang="ja-JP"/>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7813"/>
            <a:ext cx="6019800" cy="58531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95169015-D198-4A65-A466-F35133D73BF9}" type="slidenum">
              <a:rPr lang="en-US" altLang="ja-JP"/>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955AD604-F891-483C-95B7-01A7537222A9}" type="slidenum">
              <a:rPr lang="en-US" altLang="ja-JP"/>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2989C10D-84A7-4D15-8C7C-E9A17C890722}" type="slidenum">
              <a:rPr lang="en-US" altLang="ja-JP"/>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8E9CA849-7AFE-4DC2-B0B3-02E28C1454AB}" type="slidenum">
              <a:rPr lang="en-US" altLang="ja-JP"/>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34418635-BA36-4073-B349-F797674F3C78}" type="slidenum">
              <a:rPr lang="en-US" altLang="ja-JP"/>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8FCBC709-B92C-4BB3-A215-757AA7DD4E1D}" type="slidenum">
              <a:rPr lang="en-US" altLang="ja-JP"/>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169EC069-AF50-4974-BB23-7E96833BE8B8}" type="slidenum">
              <a:rPr lang="en-US" altLang="ja-JP"/>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C2D7EF9A-8348-497D-8420-5A4425AE7D61}" type="slidenum">
              <a:rPr lang="en-US" altLang="ja-JP"/>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C069681B-9672-40C7-A7CC-84F18973E837}" type="slidenum">
              <a:rPr lang="en-US" altLang="ja-JP"/>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4915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9156"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vl1pPr>
          </a:lstStyle>
          <a:p>
            <a:endParaRPr lang="en-US" altLang="ja-JP"/>
          </a:p>
        </p:txBody>
      </p:sp>
      <p:sp>
        <p:nvSpPr>
          <p:cNvPr id="491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lvl1pPr>
          </a:lstStyle>
          <a:p>
            <a:endParaRPr lang="en-US" altLang="ja-JP"/>
          </a:p>
        </p:txBody>
      </p:sp>
      <p:sp>
        <p:nvSpPr>
          <p:cNvPr id="49158"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vl1pPr>
          </a:lstStyle>
          <a:p>
            <a:fld id="{BC175753-F53D-4FFA-8BC8-00AAD4B2C85C}" type="slidenum">
              <a:rPr lang="en-US" altLang="ja-JP"/>
              <a:pPr/>
              <a:t>&lt;#&gt;</a:t>
            </a:fld>
            <a:endParaRPr lang="en-US" altLang="ja-JP"/>
          </a:p>
        </p:txBody>
      </p:sp>
      <p:sp>
        <p:nvSpPr>
          <p:cNvPr id="49159"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endParaRPr kumimoji="0" lang="ja-JP" altLang="ja-JP" sz="2400">
              <a:latin typeface="Times New Roman" pitchFamily="18" charset="0"/>
            </a:endParaRPr>
          </a:p>
        </p:txBody>
      </p:sp>
      <p:sp>
        <p:nvSpPr>
          <p:cNvPr id="49160"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endParaRPr lang="ja-JP" altLang="en-US"/>
          </a:p>
        </p:txBody>
      </p:sp>
      <p:sp>
        <p:nvSpPr>
          <p:cNvPr id="49161"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endParaRPr kumimoji="0" lang="ja-JP" altLang="ja-JP" sz="2400">
              <a:latin typeface="Times New Roman" pitchFamily="18" charset="0"/>
            </a:endParaRPr>
          </a:p>
        </p:txBody>
      </p:sp>
      <p:sp>
        <p:nvSpPr>
          <p:cNvPr id="49162"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endParaRPr kumimoji="0" lang="ja-JP" altLang="ja-JP"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Garamond" pitchFamily="18" charset="0"/>
          <a:ea typeface="ＭＳ Ｐゴシック" pitchFamily="50" charset="-128"/>
        </a:defRPr>
      </a:lvl2pPr>
      <a:lvl3pPr algn="l" rtl="0" fontAlgn="base">
        <a:spcBef>
          <a:spcPct val="0"/>
        </a:spcBef>
        <a:spcAft>
          <a:spcPct val="0"/>
        </a:spcAft>
        <a:defRPr kumimoji="1" sz="4400">
          <a:solidFill>
            <a:schemeClr val="tx2"/>
          </a:solidFill>
          <a:latin typeface="Garamond" pitchFamily="18" charset="0"/>
          <a:ea typeface="ＭＳ Ｐゴシック" pitchFamily="50" charset="-128"/>
        </a:defRPr>
      </a:lvl3pPr>
      <a:lvl4pPr algn="l" rtl="0" fontAlgn="base">
        <a:spcBef>
          <a:spcPct val="0"/>
        </a:spcBef>
        <a:spcAft>
          <a:spcPct val="0"/>
        </a:spcAft>
        <a:defRPr kumimoji="1" sz="4400">
          <a:solidFill>
            <a:schemeClr val="tx2"/>
          </a:solidFill>
          <a:latin typeface="Garamond" pitchFamily="18" charset="0"/>
          <a:ea typeface="ＭＳ Ｐゴシック" pitchFamily="50" charset="-128"/>
        </a:defRPr>
      </a:lvl4pPr>
      <a:lvl5pPr algn="l" rtl="0" fontAlgn="base">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kumimoji="1"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kumimoji="1" sz="2400">
          <a:solidFill>
            <a:schemeClr val="tx1"/>
          </a:solidFill>
          <a:latin typeface="+mn-lt"/>
          <a:ea typeface="+mn-ea"/>
        </a:defRPr>
      </a:lvl2pPr>
      <a:lvl3pPr marL="1143000" indent="-228600" algn="l" rtl="0" fontAlgn="base">
        <a:spcBef>
          <a:spcPct val="20000"/>
        </a:spcBef>
        <a:spcAft>
          <a:spcPct val="0"/>
        </a:spcAft>
        <a:buClr>
          <a:schemeClr val="accent1"/>
        </a:buClr>
        <a:buSzPct val="65000"/>
        <a:buFont typeface="Wingdings" pitchFamily="2" charset="2"/>
        <a:buChar char="p"/>
        <a:defRPr kumimoji="1" sz="2000">
          <a:solidFill>
            <a:schemeClr val="tx1"/>
          </a:solidFill>
          <a:latin typeface="+mn-lt"/>
          <a:ea typeface="+mn-ea"/>
        </a:defRPr>
      </a:lvl3pPr>
      <a:lvl4pPr marL="1600200" indent="-228600" algn="l" rtl="0" fontAlgn="base">
        <a:spcBef>
          <a:spcPct val="20000"/>
        </a:spcBef>
        <a:spcAft>
          <a:spcPct val="0"/>
        </a:spcAft>
        <a:buClr>
          <a:schemeClr val="bg2"/>
        </a:buClr>
        <a:buFont typeface="Wingdings" pitchFamily="2" charset="2"/>
        <a:buChar char="§"/>
        <a:defRPr kumimoji="1">
          <a:solidFill>
            <a:schemeClr val="tx1"/>
          </a:solidFill>
          <a:latin typeface="+mn-lt"/>
          <a:ea typeface="+mn-ea"/>
        </a:defRPr>
      </a:lvl4pPr>
      <a:lvl5pPr marL="20574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42910" y="1285860"/>
            <a:ext cx="8316913" cy="1223963"/>
          </a:xfrm>
        </p:spPr>
        <p:txBody>
          <a:bodyPr/>
          <a:lstStyle/>
          <a:p>
            <a:r>
              <a:rPr lang="ja-JP" altLang="en-US" sz="6600" b="1" dirty="0">
                <a:effectLst>
                  <a:outerShdw blurRad="38100" dist="38100" dir="2700000" algn="tl">
                    <a:srgbClr val="C0C0C0"/>
                  </a:outerShdw>
                </a:effectLst>
                <a:ea typeface="HG丸ｺﾞｼｯｸM-PRO" pitchFamily="50" charset="-128"/>
              </a:rPr>
              <a:t>森のつみ木広場</a:t>
            </a:r>
          </a:p>
        </p:txBody>
      </p:sp>
      <p:sp>
        <p:nvSpPr>
          <p:cNvPr id="39939" name="Rectangle 3"/>
          <p:cNvSpPr>
            <a:spLocks noGrp="1" noChangeArrowheads="1"/>
          </p:cNvSpPr>
          <p:nvPr>
            <p:ph type="subTitle" idx="1"/>
          </p:nvPr>
        </p:nvSpPr>
        <p:spPr>
          <a:xfrm>
            <a:off x="684213" y="4005263"/>
            <a:ext cx="7777162" cy="936625"/>
          </a:xfrm>
        </p:spPr>
        <p:txBody>
          <a:bodyPr/>
          <a:lstStyle/>
          <a:p>
            <a:pPr>
              <a:lnSpc>
                <a:spcPct val="80000"/>
              </a:lnSpc>
            </a:pPr>
            <a:r>
              <a:rPr lang="ja-JP" altLang="en-US" sz="2800" dirty="0">
                <a:solidFill>
                  <a:schemeClr val="bg2"/>
                </a:solidFill>
                <a:effectLst>
                  <a:outerShdw blurRad="38100" dist="38100" dir="2700000" algn="tl">
                    <a:srgbClr val="C0C0C0"/>
                  </a:outerShdw>
                </a:effectLst>
                <a:ea typeface="HGSｺﾞｼｯｸE" pitchFamily="50" charset="-128"/>
              </a:rPr>
              <a:t>あおばフレンズ</a:t>
            </a:r>
          </a:p>
          <a:p>
            <a:pPr>
              <a:lnSpc>
                <a:spcPct val="80000"/>
              </a:lnSpc>
            </a:pPr>
            <a:r>
              <a:rPr lang="ja-JP" altLang="en-US" sz="2800" dirty="0">
                <a:solidFill>
                  <a:schemeClr val="bg2"/>
                </a:solidFill>
                <a:effectLst>
                  <a:outerShdw blurRad="38100" dist="38100" dir="2700000" algn="tl">
                    <a:srgbClr val="C0C0C0"/>
                  </a:outerShdw>
                </a:effectLst>
                <a:ea typeface="HGSｺﾞｼｯｸE" pitchFamily="50" charset="-128"/>
              </a:rPr>
              <a:t>（ＬＬＰ青葉まちづくり活性化協議会）　</a:t>
            </a:r>
          </a:p>
          <a:p>
            <a:pPr>
              <a:lnSpc>
                <a:spcPct val="80000"/>
              </a:lnSpc>
            </a:pPr>
            <a:r>
              <a:rPr lang="ja-JP" altLang="en-US" sz="2800" dirty="0" smtClean="0">
                <a:solidFill>
                  <a:schemeClr val="bg2"/>
                </a:solidFill>
                <a:effectLst>
                  <a:outerShdw blurRad="38100" dist="38100" dir="2700000" algn="tl">
                    <a:srgbClr val="C0C0C0"/>
                  </a:outerShdw>
                </a:effectLst>
                <a:ea typeface="HGSｺﾞｼｯｸE" pitchFamily="50" charset="-128"/>
              </a:rPr>
              <a:t>山　崎　　誠</a:t>
            </a:r>
            <a:endParaRPr lang="ja-JP" altLang="en-US" sz="2800" dirty="0">
              <a:solidFill>
                <a:schemeClr val="bg2"/>
              </a:solidFill>
              <a:effectLst>
                <a:outerShdw blurRad="38100" dist="38100" dir="2700000" algn="tl">
                  <a:srgbClr val="C0C0C0"/>
                </a:outerShdw>
              </a:effectLst>
              <a:ea typeface="HGSｺﾞｼｯｸE" pitchFamily="50" charset="-128"/>
            </a:endParaRPr>
          </a:p>
          <a:p>
            <a:pPr>
              <a:lnSpc>
                <a:spcPct val="80000"/>
              </a:lnSpc>
            </a:pPr>
            <a:endParaRPr lang="en-US" altLang="ja-JP" sz="2800" dirty="0">
              <a:solidFill>
                <a:schemeClr val="bg2"/>
              </a:solidFill>
              <a:effectLst>
                <a:outerShdw blurRad="38100" dist="38100" dir="2700000" algn="tl">
                  <a:srgbClr val="C0C0C0"/>
                </a:outerShdw>
              </a:effectLst>
              <a:ea typeface="HGSｺﾞｼｯｸE" pitchFamily="50" charset="-128"/>
            </a:endParaRPr>
          </a:p>
        </p:txBody>
      </p:sp>
      <p:sp>
        <p:nvSpPr>
          <p:cNvPr id="39940" name="Rectangle 4"/>
          <p:cNvSpPr>
            <a:spLocks noChangeArrowheads="1"/>
          </p:cNvSpPr>
          <p:nvPr/>
        </p:nvSpPr>
        <p:spPr bwMode="auto">
          <a:xfrm>
            <a:off x="714348" y="5643578"/>
            <a:ext cx="7777162" cy="503237"/>
          </a:xfrm>
          <a:prstGeom prst="rect">
            <a:avLst/>
          </a:prstGeom>
          <a:noFill/>
          <a:ln w="9525">
            <a:noFill/>
            <a:miter lim="800000"/>
            <a:headEnd/>
            <a:tailEnd/>
          </a:ln>
          <a:effectLst>
            <a:outerShdw dist="35921" dir="2700000" algn="ctr" rotWithShape="0">
              <a:schemeClr val="bg1"/>
            </a:outerShdw>
          </a:effectLst>
        </p:spPr>
        <p:txBody>
          <a:bodyPr/>
          <a:lstStyle/>
          <a:p>
            <a:pPr algn="ctr">
              <a:spcBef>
                <a:spcPct val="20000"/>
              </a:spcBef>
              <a:buClr>
                <a:schemeClr val="bg2"/>
              </a:buClr>
              <a:buSzPct val="75000"/>
              <a:buFont typeface="Wingdings" pitchFamily="2" charset="2"/>
              <a:buNone/>
            </a:pPr>
            <a:r>
              <a:rPr lang="en-US" altLang="ja-JP" sz="2800" dirty="0" smtClean="0">
                <a:solidFill>
                  <a:schemeClr val="bg2"/>
                </a:solidFill>
                <a:latin typeface="HGSｺﾞｼｯｸE" pitchFamily="50" charset="-128"/>
                <a:ea typeface="HGSｺﾞｼｯｸE" pitchFamily="50" charset="-128"/>
              </a:rPr>
              <a:t>2010</a:t>
            </a:r>
            <a:r>
              <a:rPr lang="ja-JP" altLang="en-US" sz="2800" dirty="0" smtClean="0">
                <a:solidFill>
                  <a:schemeClr val="bg2"/>
                </a:solidFill>
                <a:latin typeface="HGSｺﾞｼｯｸE" pitchFamily="50" charset="-128"/>
                <a:ea typeface="HGSｺﾞｼｯｸE" pitchFamily="50" charset="-128"/>
              </a:rPr>
              <a:t>年</a:t>
            </a:r>
            <a:r>
              <a:rPr lang="en-US" altLang="ja-JP" sz="2800" dirty="0" smtClean="0">
                <a:solidFill>
                  <a:schemeClr val="bg2"/>
                </a:solidFill>
                <a:latin typeface="HGSｺﾞｼｯｸE" pitchFamily="50" charset="-128"/>
                <a:ea typeface="HGSｺﾞｼｯｸE" pitchFamily="50" charset="-128"/>
              </a:rPr>
              <a:t>6</a:t>
            </a:r>
            <a:r>
              <a:rPr lang="ja-JP" altLang="en-US" sz="2800" dirty="0" smtClean="0">
                <a:solidFill>
                  <a:schemeClr val="bg2"/>
                </a:solidFill>
                <a:latin typeface="HGSｺﾞｼｯｸE" pitchFamily="50" charset="-128"/>
                <a:ea typeface="HGSｺﾞｼｯｸE" pitchFamily="50" charset="-128"/>
              </a:rPr>
              <a:t>月</a:t>
            </a:r>
            <a:r>
              <a:rPr lang="en-US" altLang="ja-JP" sz="2800" dirty="0" smtClean="0">
                <a:solidFill>
                  <a:schemeClr val="bg2"/>
                </a:solidFill>
                <a:latin typeface="HGSｺﾞｼｯｸE" pitchFamily="50" charset="-128"/>
                <a:ea typeface="HGSｺﾞｼｯｸE" pitchFamily="50" charset="-128"/>
              </a:rPr>
              <a:t>7</a:t>
            </a:r>
            <a:r>
              <a:rPr lang="ja-JP" altLang="en-US" sz="2800" dirty="0" smtClean="0">
                <a:solidFill>
                  <a:schemeClr val="bg2"/>
                </a:solidFill>
                <a:latin typeface="HGSｺﾞｼｯｸE" pitchFamily="50" charset="-128"/>
                <a:ea typeface="HGSｺﾞｼｯｸE" pitchFamily="50" charset="-128"/>
              </a:rPr>
              <a:t>日</a:t>
            </a:r>
            <a:endParaRPr lang="ja-JP" altLang="en-US" sz="2800" dirty="0">
              <a:solidFill>
                <a:schemeClr val="bg2"/>
              </a:solidFill>
              <a:latin typeface="HGSｺﾞｼｯｸE" pitchFamily="50" charset="-128"/>
              <a:ea typeface="HGSｺﾞｼｯｸE" pitchFamily="50" charset="-128"/>
            </a:endParaRPr>
          </a:p>
          <a:p>
            <a:pPr algn="ctr">
              <a:spcBef>
                <a:spcPct val="20000"/>
              </a:spcBef>
              <a:buClr>
                <a:schemeClr val="bg2"/>
              </a:buClr>
              <a:buSzPct val="75000"/>
              <a:buFont typeface="Wingdings" pitchFamily="2" charset="2"/>
              <a:buNone/>
            </a:pPr>
            <a:endParaRPr lang="en-US" altLang="ja-JP" sz="2800" dirty="0">
              <a:solidFill>
                <a:schemeClr val="bg2"/>
              </a:solidFill>
              <a:latin typeface="HGSｺﾞｼｯｸE" pitchFamily="50" charset="-128"/>
              <a:ea typeface="HGSｺﾞｼｯｸE" pitchFamily="50" charset="-128"/>
            </a:endParaRPr>
          </a:p>
        </p:txBody>
      </p:sp>
      <p:grpSp>
        <p:nvGrpSpPr>
          <p:cNvPr id="39942" name="Group 6"/>
          <p:cNvGrpSpPr>
            <a:grpSpLocks/>
          </p:cNvGrpSpPr>
          <p:nvPr/>
        </p:nvGrpSpPr>
        <p:grpSpPr bwMode="auto">
          <a:xfrm>
            <a:off x="7667625" y="6272213"/>
            <a:ext cx="1204913" cy="396875"/>
            <a:chOff x="113076150" y="113459775"/>
            <a:chExt cx="1260000" cy="396000"/>
          </a:xfrm>
        </p:grpSpPr>
        <p:sp>
          <p:nvSpPr>
            <p:cNvPr id="39943" name="Text Box 7"/>
            <p:cNvSpPr txBox="1">
              <a:spLocks noChangeArrowheads="1"/>
            </p:cNvSpPr>
            <p:nvPr/>
          </p:nvSpPr>
          <p:spPr bwMode="auto">
            <a:xfrm>
              <a:off x="113076150" y="113459775"/>
              <a:ext cx="1260000" cy="396000"/>
            </a:xfrm>
            <a:prstGeom prst="rect">
              <a:avLst/>
            </a:prstGeom>
            <a:noFill/>
            <a:ln w="9525" algn="in">
              <a:noFill/>
              <a:miter lim="800000"/>
              <a:headEnd/>
              <a:tailEnd/>
            </a:ln>
            <a:effectLst/>
          </p:spPr>
          <p:txBody>
            <a:bodyPr lIns="36576" tIns="36576" rIns="36576" bIns="36576"/>
            <a:lstStyle/>
            <a:p>
              <a:r>
                <a:rPr lang="ja-JP" altLang="en-US" sz="1000">
                  <a:solidFill>
                    <a:srgbClr val="000000"/>
                  </a:solidFill>
                  <a:latin typeface="Times New Roman" pitchFamily="18" charset="0"/>
                  <a:ea typeface="ＭＳ 明朝" pitchFamily="17" charset="-128"/>
                </a:rPr>
                <a:t>つみ木くん</a:t>
              </a:r>
            </a:p>
            <a:p>
              <a:r>
                <a:rPr lang="en-US" altLang="ja-JP" sz="800">
                  <a:solidFill>
                    <a:srgbClr val="000000"/>
                  </a:solidFill>
                  <a:latin typeface="Times New Roman" pitchFamily="18" charset="0"/>
                  <a:ea typeface="ＭＳ 明朝" pitchFamily="17" charset="-128"/>
                </a:rPr>
                <a:t>C  </a:t>
              </a:r>
              <a:r>
                <a:rPr lang="en-US" altLang="ja-JP" sz="900">
                  <a:solidFill>
                    <a:srgbClr val="000000"/>
                  </a:solidFill>
                  <a:latin typeface="Times New Roman" pitchFamily="18" charset="0"/>
                  <a:ea typeface="ＭＳ 明朝" pitchFamily="17" charset="-128"/>
                </a:rPr>
                <a:t>RIKA MATSUO</a:t>
              </a:r>
              <a:endParaRPr lang="en-US" altLang="ja-JP">
                <a:latin typeface="Arial" charset="0"/>
              </a:endParaRPr>
            </a:p>
          </p:txBody>
        </p:sp>
        <p:sp>
          <p:nvSpPr>
            <p:cNvPr id="39944" name="Oval 8"/>
            <p:cNvSpPr>
              <a:spLocks noChangeArrowheads="1"/>
            </p:cNvSpPr>
            <p:nvPr/>
          </p:nvSpPr>
          <p:spPr bwMode="auto">
            <a:xfrm>
              <a:off x="113088340" y="113663590"/>
              <a:ext cx="119625" cy="126000"/>
            </a:xfrm>
            <a:prstGeom prst="ellipse">
              <a:avLst/>
            </a:prstGeom>
            <a:noFill/>
            <a:ln w="3175" algn="in">
              <a:solidFill>
                <a:srgbClr val="000000"/>
              </a:solidFill>
              <a:round/>
              <a:headEnd/>
              <a:tailEnd/>
            </a:ln>
            <a:effectLst/>
          </p:spPr>
          <p:txBody>
            <a:bodyPr lIns="36576" tIns="36576" rIns="36576" bIns="36576"/>
            <a:lstStyle/>
            <a:p>
              <a:endParaRPr lang="ja-JP" altLang="en-US"/>
            </a:p>
          </p:txBody>
        </p:sp>
      </p:grpSp>
      <p:pic>
        <p:nvPicPr>
          <p:cNvPr id="39945" name="Picture 9"/>
          <p:cNvPicPr>
            <a:picLocks noChangeAspect="1" noChangeArrowheads="1"/>
          </p:cNvPicPr>
          <p:nvPr/>
        </p:nvPicPr>
        <p:blipFill>
          <a:blip r:embed="rId3" cstate="print"/>
          <a:srcRect/>
          <a:stretch>
            <a:fillRect/>
          </a:stretch>
        </p:blipFill>
        <p:spPr bwMode="auto">
          <a:xfrm>
            <a:off x="7667625" y="5013325"/>
            <a:ext cx="1147763" cy="1296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11188" y="115888"/>
            <a:ext cx="8229600" cy="1139825"/>
          </a:xfrm>
        </p:spPr>
        <p:txBody>
          <a:bodyPr/>
          <a:lstStyle/>
          <a:p>
            <a:r>
              <a:rPr lang="ja-JP" altLang="en-US" dirty="0">
                <a:solidFill>
                  <a:schemeClr val="bg2"/>
                </a:solidFill>
                <a:effectLst>
                  <a:outerShdw blurRad="38100" dist="38100" dir="2700000" algn="tl">
                    <a:srgbClr val="C0C0C0"/>
                  </a:outerShdw>
                </a:effectLst>
                <a:ea typeface="HG丸ｺﾞｼｯｸM-PRO" pitchFamily="50" charset="-128"/>
              </a:rPr>
              <a:t>つみ木広場とは</a:t>
            </a:r>
          </a:p>
        </p:txBody>
      </p:sp>
      <p:sp>
        <p:nvSpPr>
          <p:cNvPr id="41987" name="Rectangle 3"/>
          <p:cNvSpPr>
            <a:spLocks noGrp="1" noChangeArrowheads="1"/>
          </p:cNvSpPr>
          <p:nvPr>
            <p:ph type="body" idx="1"/>
          </p:nvPr>
        </p:nvSpPr>
        <p:spPr>
          <a:xfrm>
            <a:off x="539750" y="1655763"/>
            <a:ext cx="8424863" cy="5229225"/>
          </a:xfrm>
        </p:spPr>
        <p:txBody>
          <a:bodyPr/>
          <a:lstStyle/>
          <a:p>
            <a:pPr marL="0" indent="0">
              <a:lnSpc>
                <a:spcPct val="70000"/>
              </a:lnSpc>
              <a:spcBef>
                <a:spcPct val="60000"/>
              </a:spcBef>
              <a:buFont typeface="Wingdings" pitchFamily="2" charset="2"/>
              <a:buNone/>
            </a:pPr>
            <a:r>
              <a:rPr lang="en-US" altLang="ja-JP" b="1" dirty="0">
                <a:solidFill>
                  <a:srgbClr val="FF9900"/>
                </a:solidFill>
                <a:ea typeface="HG丸ｺﾞｼｯｸM-PRO" pitchFamily="50" charset="-128"/>
              </a:rPr>
              <a:t>《</a:t>
            </a:r>
            <a:r>
              <a:rPr lang="ja-JP" altLang="en-US" b="1" dirty="0">
                <a:solidFill>
                  <a:srgbClr val="FF9900"/>
                </a:solidFill>
                <a:ea typeface="HG丸ｺﾞｼｯｸM-PRO" pitchFamily="50" charset="-128"/>
              </a:rPr>
              <a:t>協力・創造</a:t>
            </a:r>
            <a:r>
              <a:rPr lang="en-US" altLang="ja-JP" b="1" dirty="0">
                <a:solidFill>
                  <a:srgbClr val="FF9900"/>
                </a:solidFill>
                <a:ea typeface="HG丸ｺﾞｼｯｸM-PRO" pitchFamily="50" charset="-128"/>
              </a:rPr>
              <a:t>》</a:t>
            </a:r>
          </a:p>
          <a:p>
            <a:pPr marL="0" indent="0">
              <a:lnSpc>
                <a:spcPct val="80000"/>
              </a:lnSpc>
              <a:spcBef>
                <a:spcPct val="60000"/>
              </a:spcBef>
              <a:buFont typeface="Wingdings" pitchFamily="2" charset="2"/>
              <a:buNone/>
            </a:pPr>
            <a:r>
              <a:rPr lang="ja-JP" altLang="en-US" sz="2000" dirty="0">
                <a:solidFill>
                  <a:schemeClr val="bg2"/>
                </a:solidFill>
                <a:ea typeface="HG丸ｺﾞｼｯｸM-PRO" pitchFamily="50" charset="-128"/>
              </a:rPr>
              <a:t>シンプルな木のつみ木を１万個使用して、参加者それぞれ自由に作品を創ります。最後にみんなの作品をつなげて大きな１つの作品として完成させます。</a:t>
            </a:r>
          </a:p>
          <a:p>
            <a:pPr marL="0" indent="0">
              <a:lnSpc>
                <a:spcPct val="80000"/>
              </a:lnSpc>
              <a:spcBef>
                <a:spcPct val="60000"/>
              </a:spcBef>
              <a:buFont typeface="Wingdings" pitchFamily="2" charset="2"/>
              <a:buNone/>
            </a:pPr>
            <a:r>
              <a:rPr lang="en-US" altLang="ja-JP" b="1" dirty="0">
                <a:solidFill>
                  <a:srgbClr val="FF9900"/>
                </a:solidFill>
                <a:ea typeface="HG丸ｺﾞｼｯｸM-PRO" pitchFamily="50" charset="-128"/>
              </a:rPr>
              <a:t>《</a:t>
            </a:r>
            <a:r>
              <a:rPr lang="ja-JP" altLang="en-US" b="1" dirty="0">
                <a:solidFill>
                  <a:srgbClr val="FF9900"/>
                </a:solidFill>
                <a:ea typeface="HG丸ｺﾞｼｯｸM-PRO" pitchFamily="50" charset="-128"/>
              </a:rPr>
              <a:t>世代間交流・アート</a:t>
            </a:r>
            <a:r>
              <a:rPr lang="en-US" altLang="ja-JP" b="1" dirty="0">
                <a:solidFill>
                  <a:srgbClr val="FF9900"/>
                </a:solidFill>
                <a:ea typeface="HG丸ｺﾞｼｯｸM-PRO" pitchFamily="50" charset="-128"/>
              </a:rPr>
              <a:t>》</a:t>
            </a:r>
          </a:p>
          <a:p>
            <a:pPr marL="0" indent="0">
              <a:lnSpc>
                <a:spcPct val="80000"/>
              </a:lnSpc>
              <a:spcBef>
                <a:spcPct val="60000"/>
              </a:spcBef>
              <a:buFont typeface="Wingdings" pitchFamily="2" charset="2"/>
              <a:buNone/>
            </a:pPr>
            <a:r>
              <a:rPr lang="ja-JP" altLang="en-US" sz="2000" dirty="0">
                <a:solidFill>
                  <a:schemeClr val="bg2"/>
                </a:solidFill>
                <a:ea typeface="HG丸ｺﾞｼｯｸM-PRO" pitchFamily="50" charset="-128"/>
              </a:rPr>
              <a:t>つみ木遊びといっても、子どもだけのものではありません。おとなもアートとしても楽しめます。お年寄りにも遊んでいただけます。</a:t>
            </a:r>
          </a:p>
          <a:p>
            <a:pPr marL="0" indent="0">
              <a:lnSpc>
                <a:spcPct val="80000"/>
              </a:lnSpc>
              <a:spcBef>
                <a:spcPct val="60000"/>
              </a:spcBef>
              <a:buFont typeface="Wingdings" pitchFamily="2" charset="2"/>
              <a:buNone/>
            </a:pPr>
            <a:r>
              <a:rPr lang="en-US" altLang="ja-JP" b="1" dirty="0">
                <a:solidFill>
                  <a:srgbClr val="FF9900"/>
                </a:solidFill>
                <a:ea typeface="HG丸ｺﾞｼｯｸM-PRO" pitchFamily="50" charset="-128"/>
              </a:rPr>
              <a:t>《</a:t>
            </a:r>
            <a:r>
              <a:rPr lang="ja-JP" altLang="en-US" b="1" dirty="0">
                <a:solidFill>
                  <a:srgbClr val="FF9900"/>
                </a:solidFill>
                <a:ea typeface="HG丸ｺﾞｼｯｸM-PRO" pitchFamily="50" charset="-128"/>
              </a:rPr>
              <a:t>森から贈り物・エコ・環境</a:t>
            </a:r>
            <a:r>
              <a:rPr lang="en-US" altLang="ja-JP" b="1" dirty="0">
                <a:solidFill>
                  <a:srgbClr val="FF9900"/>
                </a:solidFill>
                <a:ea typeface="HG丸ｺﾞｼｯｸM-PRO" pitchFamily="50" charset="-128"/>
              </a:rPr>
              <a:t>》</a:t>
            </a:r>
          </a:p>
          <a:p>
            <a:pPr marL="0" indent="0">
              <a:lnSpc>
                <a:spcPct val="80000"/>
              </a:lnSpc>
              <a:spcBef>
                <a:spcPct val="60000"/>
              </a:spcBef>
              <a:buFont typeface="Wingdings" pitchFamily="2" charset="2"/>
              <a:buNone/>
            </a:pPr>
            <a:r>
              <a:rPr lang="ja-JP" altLang="en-US" sz="2000" dirty="0">
                <a:solidFill>
                  <a:schemeClr val="bg2"/>
                </a:solidFill>
                <a:ea typeface="HG丸ｺﾞｼｯｸM-PRO" pitchFamily="50" charset="-128"/>
              </a:rPr>
              <a:t>つみ木遊びを通して、自然とのつながりを</a:t>
            </a:r>
            <a:r>
              <a:rPr lang="ja-JP" altLang="en-US" sz="2000" dirty="0" smtClean="0">
                <a:solidFill>
                  <a:schemeClr val="bg2"/>
                </a:solidFill>
                <a:ea typeface="HG丸ｺﾞｼｯｸM-PRO" pitchFamily="50" charset="-128"/>
              </a:rPr>
              <a:t>実感</a:t>
            </a:r>
            <a:r>
              <a:rPr lang="ja-JP" altLang="en-US" sz="2000" dirty="0">
                <a:solidFill>
                  <a:schemeClr val="bg2"/>
                </a:solidFill>
                <a:ea typeface="HG丸ｺﾞｼｯｸM-PRO" pitchFamily="50" charset="-128"/>
              </a:rPr>
              <a:t>します</a:t>
            </a:r>
            <a:r>
              <a:rPr lang="ja-JP" altLang="en-US" sz="2000" dirty="0" smtClean="0">
                <a:solidFill>
                  <a:schemeClr val="bg2"/>
                </a:solidFill>
                <a:ea typeface="HG丸ｺﾞｼｯｸM-PRO" pitchFamily="50" charset="-128"/>
              </a:rPr>
              <a:t>。また、「森のはなし」を通して、森</a:t>
            </a:r>
            <a:r>
              <a:rPr lang="ja-JP" altLang="en-US" sz="2000" dirty="0">
                <a:solidFill>
                  <a:schemeClr val="bg2"/>
                </a:solidFill>
                <a:ea typeface="HG丸ｺﾞｼｯｸM-PRO" pitchFamily="50" charset="-128"/>
              </a:rPr>
              <a:t>と人との関係、自然の大切さを学びます。</a:t>
            </a:r>
          </a:p>
          <a:p>
            <a:pPr marL="0" indent="0">
              <a:lnSpc>
                <a:spcPct val="80000"/>
              </a:lnSpc>
              <a:spcBef>
                <a:spcPct val="60000"/>
              </a:spcBef>
              <a:buFont typeface="Wingdings" pitchFamily="2" charset="2"/>
              <a:buNone/>
            </a:pPr>
            <a:r>
              <a:rPr lang="en-US" altLang="ja-JP" b="1" dirty="0">
                <a:solidFill>
                  <a:srgbClr val="FF9900"/>
                </a:solidFill>
                <a:ea typeface="HG丸ｺﾞｼｯｸM-PRO" pitchFamily="50" charset="-128"/>
              </a:rPr>
              <a:t>《</a:t>
            </a:r>
            <a:r>
              <a:rPr lang="ja-JP" altLang="en-US" b="1" dirty="0">
                <a:solidFill>
                  <a:srgbClr val="FF9900"/>
                </a:solidFill>
                <a:ea typeface="HG丸ｺﾞｼｯｸM-PRO" pitchFamily="50" charset="-128"/>
              </a:rPr>
              <a:t>思い出</a:t>
            </a:r>
            <a:r>
              <a:rPr lang="en-US" altLang="ja-JP" b="1" dirty="0">
                <a:solidFill>
                  <a:srgbClr val="FF9900"/>
                </a:solidFill>
                <a:ea typeface="HG丸ｺﾞｼｯｸM-PRO" pitchFamily="50" charset="-128"/>
              </a:rPr>
              <a:t>》</a:t>
            </a:r>
            <a:r>
              <a:rPr lang="ja-JP" altLang="en-US" b="1" dirty="0">
                <a:solidFill>
                  <a:srgbClr val="FF9900"/>
                </a:solidFill>
                <a:ea typeface="HG丸ｺﾞｼｯｸM-PRO" pitchFamily="50" charset="-128"/>
              </a:rPr>
              <a:t>　</a:t>
            </a:r>
          </a:p>
          <a:p>
            <a:pPr marL="0" indent="0">
              <a:lnSpc>
                <a:spcPct val="80000"/>
              </a:lnSpc>
              <a:spcBef>
                <a:spcPct val="60000"/>
              </a:spcBef>
              <a:buFont typeface="Wingdings" pitchFamily="2" charset="2"/>
              <a:buNone/>
            </a:pPr>
            <a:r>
              <a:rPr lang="ja-JP" altLang="en-US" sz="2000" dirty="0">
                <a:solidFill>
                  <a:schemeClr val="bg2"/>
                </a:solidFill>
                <a:ea typeface="HG丸ｺﾞｼｯｸM-PRO" pitchFamily="50" charset="-128"/>
              </a:rPr>
              <a:t>壊すことで残る心の風景、所有から共有</a:t>
            </a:r>
            <a:r>
              <a:rPr lang="ja-JP" altLang="en-US" sz="2000" dirty="0" smtClean="0">
                <a:solidFill>
                  <a:schemeClr val="bg2"/>
                </a:solidFill>
                <a:ea typeface="HG丸ｺﾞｼｯｸM-PRO" pitchFamily="50" charset="-128"/>
              </a:rPr>
              <a:t>へ。</a:t>
            </a:r>
            <a:endParaRPr lang="ja-JP" altLang="en-US" sz="2000" dirty="0">
              <a:solidFill>
                <a:schemeClr val="bg2"/>
              </a:solidFill>
              <a:ea typeface="HG丸ｺﾞｼｯｸM-PRO" pitchFamily="50"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00034" y="1928802"/>
            <a:ext cx="8229600" cy="4530725"/>
          </a:xfrm>
        </p:spPr>
        <p:txBody>
          <a:bodyPr/>
          <a:lstStyle/>
          <a:p>
            <a:pPr marL="0" indent="0">
              <a:buNone/>
            </a:pPr>
            <a:r>
              <a:rPr lang="ja-JP" altLang="en-US" sz="2400" dirty="0" smtClean="0">
                <a:solidFill>
                  <a:schemeClr val="bg2"/>
                </a:solidFill>
                <a:ea typeface="HG丸ｺﾞｼｯｸM-PRO" pitchFamily="50" charset="-128"/>
              </a:rPr>
              <a:t>つみ木遊び、及びつみ木の製作を通して、子どもたちに身体を使い、創造力を働かせ、</a:t>
            </a:r>
            <a:r>
              <a:rPr lang="ja-JP" altLang="en-US" sz="2400" dirty="0" smtClean="0">
                <a:solidFill>
                  <a:schemeClr val="bg2"/>
                </a:solidFill>
                <a:ea typeface="HG丸ｺﾞｼｯｸM-PRO" pitchFamily="50" charset="-128"/>
              </a:rPr>
              <a:t>仲間と遊ぶ楽しさを伝えます。</a:t>
            </a:r>
            <a:endParaRPr lang="en-US" altLang="ja-JP" sz="2400" dirty="0" smtClean="0">
              <a:solidFill>
                <a:schemeClr val="bg2"/>
              </a:solidFill>
              <a:ea typeface="HG丸ｺﾞｼｯｸM-PRO" pitchFamily="50" charset="-128"/>
            </a:endParaRPr>
          </a:p>
          <a:p>
            <a:pPr marL="0" indent="0">
              <a:buNone/>
            </a:pPr>
            <a:endParaRPr lang="en-US" altLang="ja-JP" sz="2400" dirty="0" smtClean="0">
              <a:solidFill>
                <a:schemeClr val="bg2"/>
              </a:solidFill>
              <a:ea typeface="HG丸ｺﾞｼｯｸM-PRO" pitchFamily="50" charset="-128"/>
            </a:endParaRPr>
          </a:p>
          <a:p>
            <a:pPr>
              <a:buNone/>
            </a:pPr>
            <a:r>
              <a:rPr lang="ja-JP" altLang="en-US" sz="2400" dirty="0">
                <a:solidFill>
                  <a:schemeClr val="bg2"/>
                </a:solidFill>
                <a:ea typeface="HG丸ｺﾞｼｯｸM-PRO" pitchFamily="50" charset="-128"/>
              </a:rPr>
              <a:t>また</a:t>
            </a:r>
            <a:r>
              <a:rPr lang="ja-JP" altLang="en-US" sz="2400" dirty="0" smtClean="0">
                <a:solidFill>
                  <a:schemeClr val="bg2"/>
                </a:solidFill>
                <a:ea typeface="HG丸ｺﾞｼｯｸM-PRO" pitchFamily="50" charset="-128"/>
              </a:rPr>
              <a:t>、つみ木を生んだ森や</a:t>
            </a:r>
            <a:endParaRPr lang="en-US" altLang="ja-JP" sz="2400" dirty="0" smtClean="0">
              <a:solidFill>
                <a:schemeClr val="bg2"/>
              </a:solidFill>
              <a:ea typeface="HG丸ｺﾞｼｯｸM-PRO" pitchFamily="50" charset="-128"/>
            </a:endParaRPr>
          </a:p>
          <a:p>
            <a:pPr>
              <a:buNone/>
            </a:pPr>
            <a:r>
              <a:rPr lang="ja-JP" altLang="en-US" sz="2400" dirty="0" smtClean="0">
                <a:solidFill>
                  <a:schemeClr val="bg2"/>
                </a:solidFill>
                <a:ea typeface="HG丸ｺﾞｼｯｸM-PRO" pitchFamily="50" charset="-128"/>
              </a:rPr>
              <a:t>自然について学んでもらう</a:t>
            </a:r>
            <a:endParaRPr lang="en-US" altLang="ja-JP" sz="2400" dirty="0" smtClean="0">
              <a:solidFill>
                <a:schemeClr val="bg2"/>
              </a:solidFill>
              <a:ea typeface="HG丸ｺﾞｼｯｸM-PRO" pitchFamily="50" charset="-128"/>
            </a:endParaRPr>
          </a:p>
          <a:p>
            <a:pPr>
              <a:buNone/>
            </a:pPr>
            <a:r>
              <a:rPr lang="ja-JP" altLang="en-US" sz="2400" dirty="0" smtClean="0">
                <a:solidFill>
                  <a:schemeClr val="bg2"/>
                </a:solidFill>
                <a:ea typeface="HG丸ｺﾞｼｯｸM-PRO" pitchFamily="50" charset="-128"/>
              </a:rPr>
              <a:t>機会をつくります。</a:t>
            </a:r>
            <a:endParaRPr lang="en-US" altLang="ja-JP" sz="2400" dirty="0" smtClean="0">
              <a:solidFill>
                <a:schemeClr val="bg2"/>
              </a:solidFill>
              <a:ea typeface="HG丸ｺﾞｼｯｸM-PRO" pitchFamily="50" charset="-128"/>
            </a:endParaRPr>
          </a:p>
          <a:p>
            <a:pPr>
              <a:buNone/>
            </a:pPr>
            <a:endParaRPr lang="en-US" altLang="ja-JP" sz="2400" dirty="0" smtClean="0">
              <a:solidFill>
                <a:schemeClr val="bg2"/>
              </a:solidFill>
              <a:ea typeface="HG丸ｺﾞｼｯｸM-PRO" pitchFamily="50" charset="-128"/>
            </a:endParaRPr>
          </a:p>
          <a:p>
            <a:pPr>
              <a:buNone/>
            </a:pPr>
            <a:r>
              <a:rPr lang="ja-JP" altLang="en-US" sz="2400" dirty="0" smtClean="0">
                <a:solidFill>
                  <a:schemeClr val="bg2"/>
                </a:solidFill>
                <a:ea typeface="HG丸ｺﾞｼｯｸM-PRO" pitchFamily="50" charset="-128"/>
              </a:rPr>
              <a:t>友達同士、子どもと大人、</a:t>
            </a:r>
            <a:endParaRPr lang="en-US" altLang="ja-JP" sz="2400" dirty="0" smtClean="0">
              <a:solidFill>
                <a:schemeClr val="bg2"/>
              </a:solidFill>
              <a:ea typeface="HG丸ｺﾞｼｯｸM-PRO" pitchFamily="50" charset="-128"/>
            </a:endParaRPr>
          </a:p>
          <a:p>
            <a:pPr>
              <a:buNone/>
            </a:pPr>
            <a:r>
              <a:rPr lang="ja-JP" altLang="en-US" sz="2400" dirty="0" smtClean="0">
                <a:solidFill>
                  <a:schemeClr val="bg2"/>
                </a:solidFill>
                <a:ea typeface="HG丸ｺﾞｼｯｸM-PRO" pitchFamily="50" charset="-128"/>
              </a:rPr>
              <a:t>健常者と障がい</a:t>
            </a:r>
            <a:r>
              <a:rPr lang="ja-JP" altLang="en-US" sz="2400" dirty="0" smtClean="0">
                <a:solidFill>
                  <a:schemeClr val="bg2"/>
                </a:solidFill>
                <a:ea typeface="HG丸ｺﾞｼｯｸM-PRO" pitchFamily="50" charset="-128"/>
              </a:rPr>
              <a:t>のあ</a:t>
            </a:r>
            <a:r>
              <a:rPr lang="ja-JP" altLang="en-US" sz="2400" dirty="0">
                <a:solidFill>
                  <a:schemeClr val="bg2"/>
                </a:solidFill>
                <a:ea typeface="HG丸ｺﾞｼｯｸM-PRO" pitchFamily="50" charset="-128"/>
              </a:rPr>
              <a:t>る</a:t>
            </a:r>
            <a:r>
              <a:rPr lang="ja-JP" altLang="en-US" sz="2400" dirty="0" smtClean="0">
                <a:solidFill>
                  <a:schemeClr val="bg2"/>
                </a:solidFill>
                <a:ea typeface="HG丸ｺﾞｼｯｸM-PRO" pitchFamily="50" charset="-128"/>
              </a:rPr>
              <a:t>方、</a:t>
            </a:r>
            <a:endParaRPr lang="en-US" altLang="ja-JP" sz="2400" dirty="0" smtClean="0">
              <a:solidFill>
                <a:schemeClr val="bg2"/>
              </a:solidFill>
              <a:ea typeface="HG丸ｺﾞｼｯｸM-PRO" pitchFamily="50" charset="-128"/>
            </a:endParaRPr>
          </a:p>
          <a:p>
            <a:pPr>
              <a:buNone/>
            </a:pPr>
            <a:r>
              <a:rPr lang="ja-JP" altLang="en-US" sz="2400" dirty="0" smtClean="0">
                <a:solidFill>
                  <a:schemeClr val="bg2"/>
                </a:solidFill>
                <a:ea typeface="HG丸ｺﾞｼｯｸM-PRO" pitchFamily="50" charset="-128"/>
              </a:rPr>
              <a:t>都会と森林をつなぎます。</a:t>
            </a:r>
            <a:endParaRPr lang="en-US" altLang="ja-JP" sz="2400" dirty="0" smtClean="0">
              <a:solidFill>
                <a:schemeClr val="bg2"/>
              </a:solidFill>
              <a:ea typeface="HG丸ｺﾞｼｯｸM-PRO" pitchFamily="50" charset="-128"/>
            </a:endParaRPr>
          </a:p>
        </p:txBody>
      </p:sp>
      <p:sp>
        <p:nvSpPr>
          <p:cNvPr id="4" name="Rectangle 2"/>
          <p:cNvSpPr>
            <a:spLocks noGrp="1" noChangeArrowheads="1"/>
          </p:cNvSpPr>
          <p:nvPr>
            <p:ph type="title"/>
          </p:nvPr>
        </p:nvSpPr>
        <p:spPr>
          <a:xfrm>
            <a:off x="611188" y="115888"/>
            <a:ext cx="8229600" cy="1139825"/>
          </a:xfrm>
        </p:spPr>
        <p:txBody>
          <a:bodyPr/>
          <a:lstStyle/>
          <a:p>
            <a:r>
              <a:rPr lang="ja-JP" altLang="en-US" dirty="0" smtClean="0">
                <a:solidFill>
                  <a:schemeClr val="bg2"/>
                </a:solidFill>
                <a:effectLst>
                  <a:outerShdw blurRad="38100" dist="38100" dir="2700000" algn="tl">
                    <a:srgbClr val="C0C0C0"/>
                  </a:outerShdw>
                </a:effectLst>
                <a:ea typeface="HG丸ｺﾞｼｯｸM-PRO" pitchFamily="50" charset="-128"/>
              </a:rPr>
              <a:t>活動の目的</a:t>
            </a:r>
            <a:endParaRPr lang="ja-JP" altLang="en-US" dirty="0">
              <a:solidFill>
                <a:schemeClr val="bg2"/>
              </a:solidFill>
              <a:effectLst>
                <a:outerShdw blurRad="38100" dist="38100" dir="2700000" algn="tl">
                  <a:srgbClr val="C0C0C0"/>
                </a:outerShdw>
              </a:effectLst>
              <a:ea typeface="HG丸ｺﾞｼｯｸM-PRO" pitchFamily="50" charset="-128"/>
            </a:endParaRPr>
          </a:p>
        </p:txBody>
      </p:sp>
      <p:pic>
        <p:nvPicPr>
          <p:cNvPr id="74755" name="Picture 3" descr="\\MAKOTO001\Data\山崎誠事務所\あおばフレンズ\森のつみ木広場\つみき素材\IMG_0211.JPG"/>
          <p:cNvPicPr>
            <a:picLocks noChangeAspect="1" noChangeArrowheads="1"/>
          </p:cNvPicPr>
          <p:nvPr/>
        </p:nvPicPr>
        <p:blipFill>
          <a:blip r:embed="rId2" cstate="print"/>
          <a:srcRect/>
          <a:stretch>
            <a:fillRect/>
          </a:stretch>
        </p:blipFill>
        <p:spPr bwMode="auto">
          <a:xfrm>
            <a:off x="4572000" y="3286124"/>
            <a:ext cx="3905500" cy="292895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00034" y="1785926"/>
            <a:ext cx="8229600" cy="4530725"/>
          </a:xfrm>
        </p:spPr>
        <p:txBody>
          <a:bodyPr/>
          <a:lstStyle/>
          <a:p>
            <a:pPr marL="0" indent="0">
              <a:lnSpc>
                <a:spcPct val="80000"/>
              </a:lnSpc>
              <a:spcBef>
                <a:spcPct val="60000"/>
              </a:spcBef>
              <a:buNone/>
            </a:pPr>
            <a:r>
              <a:rPr lang="en-US" altLang="ja-JP" b="1" dirty="0" smtClean="0">
                <a:solidFill>
                  <a:srgbClr val="FF9900"/>
                </a:solidFill>
                <a:ea typeface="HG丸ｺﾞｼｯｸM-PRO" pitchFamily="50" charset="-128"/>
              </a:rPr>
              <a:t>《</a:t>
            </a:r>
            <a:r>
              <a:rPr lang="ja-JP" altLang="en-US" b="1" dirty="0" smtClean="0">
                <a:solidFill>
                  <a:srgbClr val="FF9900"/>
                </a:solidFill>
                <a:ea typeface="HG丸ｺﾞｼｯｸM-PRO" pitchFamily="50" charset="-128"/>
              </a:rPr>
              <a:t>つみ木広場</a:t>
            </a:r>
            <a:r>
              <a:rPr lang="en-US" altLang="ja-JP" b="1" dirty="0" smtClean="0">
                <a:solidFill>
                  <a:srgbClr val="FF9900"/>
                </a:solidFill>
                <a:ea typeface="HG丸ｺﾞｼｯｸM-PRO" pitchFamily="50" charset="-128"/>
              </a:rPr>
              <a:t>》</a:t>
            </a:r>
          </a:p>
          <a:p>
            <a:pPr marL="0" indent="0">
              <a:lnSpc>
                <a:spcPct val="80000"/>
              </a:lnSpc>
              <a:spcBef>
                <a:spcPct val="60000"/>
              </a:spcBef>
              <a:buNone/>
            </a:pPr>
            <a:r>
              <a:rPr lang="ja-JP" altLang="en-US" dirty="0" smtClean="0">
                <a:solidFill>
                  <a:schemeClr val="bg2"/>
                </a:solidFill>
                <a:ea typeface="HG丸ｺﾞｼｯｸM-PRO" pitchFamily="50" charset="-128"/>
              </a:rPr>
              <a:t>シンプルな木のつみ木を１万個使用して、参加者それぞれ自由に作品を創ります。最後にみんなの作品をつなげて大きな１つの作品として完成させます。</a:t>
            </a:r>
            <a:endParaRPr lang="en-US" altLang="ja-JP" dirty="0" smtClean="0">
              <a:solidFill>
                <a:schemeClr val="bg2"/>
              </a:solidFill>
              <a:ea typeface="HG丸ｺﾞｼｯｸM-PRO" pitchFamily="50" charset="-128"/>
            </a:endParaRPr>
          </a:p>
          <a:p>
            <a:pPr marL="0" indent="0">
              <a:lnSpc>
                <a:spcPct val="80000"/>
              </a:lnSpc>
              <a:spcBef>
                <a:spcPct val="60000"/>
              </a:spcBef>
              <a:buNone/>
            </a:pPr>
            <a:endParaRPr lang="en-US" altLang="ja-JP" sz="1050" dirty="0" smtClean="0">
              <a:solidFill>
                <a:schemeClr val="bg2"/>
              </a:solidFill>
              <a:ea typeface="HG丸ｺﾞｼｯｸM-PRO" pitchFamily="50" charset="-128"/>
            </a:endParaRPr>
          </a:p>
          <a:p>
            <a:pPr marL="0" indent="0">
              <a:lnSpc>
                <a:spcPct val="80000"/>
              </a:lnSpc>
              <a:spcBef>
                <a:spcPct val="60000"/>
              </a:spcBef>
              <a:buNone/>
            </a:pPr>
            <a:r>
              <a:rPr lang="en-US" altLang="ja-JP" b="1" dirty="0" smtClean="0">
                <a:solidFill>
                  <a:srgbClr val="FF9900"/>
                </a:solidFill>
                <a:ea typeface="HG丸ｺﾞｼｯｸM-PRO" pitchFamily="50" charset="-128"/>
              </a:rPr>
              <a:t>《</a:t>
            </a:r>
            <a:r>
              <a:rPr lang="ja-JP" altLang="en-US" b="1" dirty="0" smtClean="0">
                <a:solidFill>
                  <a:srgbClr val="FF9900"/>
                </a:solidFill>
                <a:ea typeface="HG丸ｺﾞｼｯｸM-PRO" pitchFamily="50" charset="-128"/>
              </a:rPr>
              <a:t>つみ木製作ワークショップ</a:t>
            </a:r>
            <a:r>
              <a:rPr lang="en-US" altLang="ja-JP" b="1" dirty="0" smtClean="0">
                <a:solidFill>
                  <a:srgbClr val="FF9900"/>
                </a:solidFill>
                <a:ea typeface="HG丸ｺﾞｼｯｸM-PRO" pitchFamily="50" charset="-128"/>
              </a:rPr>
              <a:t>》</a:t>
            </a:r>
            <a:endParaRPr lang="en-US" altLang="ja-JP" dirty="0">
              <a:solidFill>
                <a:schemeClr val="bg2"/>
              </a:solidFill>
              <a:ea typeface="HG丸ｺﾞｼｯｸM-PRO" pitchFamily="50" charset="-128"/>
            </a:endParaRPr>
          </a:p>
          <a:p>
            <a:pPr marL="0" indent="0">
              <a:lnSpc>
                <a:spcPct val="80000"/>
              </a:lnSpc>
              <a:spcBef>
                <a:spcPct val="60000"/>
              </a:spcBef>
              <a:buNone/>
            </a:pPr>
            <a:r>
              <a:rPr lang="ja-JP" altLang="en-US" dirty="0" smtClean="0">
                <a:solidFill>
                  <a:schemeClr val="bg2"/>
                </a:solidFill>
                <a:ea typeface="HG丸ｺﾞｼｯｸM-PRO" pitchFamily="50" charset="-128"/>
              </a:rPr>
              <a:t>つみ木の原木を紙ヤスリで磨いて</a:t>
            </a:r>
            <a:r>
              <a:rPr lang="ja-JP" altLang="en-US" dirty="0" smtClean="0">
                <a:solidFill>
                  <a:schemeClr val="bg2"/>
                </a:solidFill>
                <a:ea typeface="HG丸ｺﾞｼｯｸM-PRO" pitchFamily="50" charset="-128"/>
              </a:rPr>
              <a:t>、つみ木を完成させるワークショップです。つみ木広場と合わせて実施することができます。</a:t>
            </a:r>
            <a:endParaRPr lang="en-US" altLang="ja-JP" dirty="0" smtClean="0">
              <a:solidFill>
                <a:schemeClr val="bg2"/>
              </a:solidFill>
              <a:ea typeface="HG丸ｺﾞｼｯｸM-PRO" pitchFamily="50" charset="-128"/>
            </a:endParaRPr>
          </a:p>
          <a:p>
            <a:pPr marL="0" indent="0">
              <a:lnSpc>
                <a:spcPct val="80000"/>
              </a:lnSpc>
              <a:spcBef>
                <a:spcPct val="60000"/>
              </a:spcBef>
              <a:buNone/>
            </a:pPr>
            <a:endParaRPr lang="ja-JP" altLang="en-US" dirty="0">
              <a:solidFill>
                <a:schemeClr val="bg2"/>
              </a:solidFill>
              <a:ea typeface="HG丸ｺﾞｼｯｸM-PRO" pitchFamily="50" charset="-128"/>
            </a:endParaRPr>
          </a:p>
        </p:txBody>
      </p:sp>
      <p:sp>
        <p:nvSpPr>
          <p:cNvPr id="7" name="Rectangle 2"/>
          <p:cNvSpPr>
            <a:spLocks noGrp="1" noChangeArrowheads="1"/>
          </p:cNvSpPr>
          <p:nvPr>
            <p:ph type="title"/>
          </p:nvPr>
        </p:nvSpPr>
        <p:spPr>
          <a:xfrm>
            <a:off x="611188" y="115888"/>
            <a:ext cx="8229600" cy="1139825"/>
          </a:xfrm>
        </p:spPr>
        <p:txBody>
          <a:bodyPr/>
          <a:lstStyle/>
          <a:p>
            <a:r>
              <a:rPr lang="ja-JP" altLang="en-US" dirty="0" smtClean="0">
                <a:solidFill>
                  <a:schemeClr val="bg2"/>
                </a:solidFill>
                <a:effectLst>
                  <a:outerShdw blurRad="38100" dist="38100" dir="2700000" algn="tl">
                    <a:srgbClr val="C0C0C0"/>
                  </a:outerShdw>
                </a:effectLst>
                <a:ea typeface="HG丸ｺﾞｼｯｸM-PRO" pitchFamily="50" charset="-128"/>
              </a:rPr>
              <a:t>実施</a:t>
            </a:r>
            <a:r>
              <a:rPr lang="ja-JP" altLang="en-US" dirty="0">
                <a:solidFill>
                  <a:schemeClr val="bg2"/>
                </a:solidFill>
                <a:effectLst>
                  <a:outerShdw blurRad="38100" dist="38100" dir="2700000" algn="tl">
                    <a:srgbClr val="C0C0C0"/>
                  </a:outerShdw>
                </a:effectLst>
                <a:ea typeface="HG丸ｺﾞｼｯｸM-PRO" pitchFamily="50" charset="-128"/>
              </a:rPr>
              <a:t>内容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IMG_4796"/>
          <p:cNvPicPr>
            <a:picLocks noChangeAspect="1" noChangeArrowheads="1"/>
          </p:cNvPicPr>
          <p:nvPr/>
        </p:nvPicPr>
        <p:blipFill>
          <a:blip r:embed="rId3" cstate="print"/>
          <a:srcRect/>
          <a:stretch>
            <a:fillRect/>
          </a:stretch>
        </p:blipFill>
        <p:spPr bwMode="auto">
          <a:xfrm>
            <a:off x="611188" y="333375"/>
            <a:ext cx="7667625" cy="5751513"/>
          </a:xfrm>
          <a:prstGeom prst="rect">
            <a:avLst/>
          </a:prstGeom>
          <a:noFill/>
        </p:spPr>
      </p:pic>
      <p:sp>
        <p:nvSpPr>
          <p:cNvPr id="29701" name="Text Box 5"/>
          <p:cNvSpPr txBox="1">
            <a:spLocks noChangeArrowheads="1"/>
          </p:cNvSpPr>
          <p:nvPr/>
        </p:nvSpPr>
        <p:spPr bwMode="auto">
          <a:xfrm>
            <a:off x="539750" y="6200775"/>
            <a:ext cx="9937750" cy="396875"/>
          </a:xfrm>
          <a:prstGeom prst="rect">
            <a:avLst/>
          </a:prstGeom>
          <a:noFill/>
          <a:ln w="9525">
            <a:noFill/>
            <a:miter lim="800000"/>
            <a:headEnd/>
            <a:tailEnd/>
          </a:ln>
          <a:effectLst/>
        </p:spPr>
        <p:txBody>
          <a:bodyPr>
            <a:spAutoFit/>
          </a:bodyPr>
          <a:lstStyle/>
          <a:p>
            <a:pPr>
              <a:spcBef>
                <a:spcPct val="50000"/>
              </a:spcBef>
            </a:pPr>
            <a:r>
              <a:rPr lang="en-US" altLang="ja-JP" sz="2000" dirty="0">
                <a:solidFill>
                  <a:schemeClr val="bg2"/>
                </a:solidFill>
                <a:latin typeface="HG丸ｺﾞｼｯｸM-PRO" pitchFamily="50" charset="-128"/>
                <a:ea typeface="HG丸ｺﾞｼｯｸM-PRO" pitchFamily="50" charset="-128"/>
              </a:rPr>
              <a:t>5000</a:t>
            </a:r>
            <a:r>
              <a:rPr lang="ja-JP" altLang="en-US" sz="2000" dirty="0">
                <a:solidFill>
                  <a:schemeClr val="bg2"/>
                </a:solidFill>
                <a:latin typeface="HG丸ｺﾞｼｯｸM-PRO" pitchFamily="50" charset="-128"/>
                <a:ea typeface="HG丸ｺﾞｼｯｸM-PRO" pitchFamily="50" charset="-128"/>
              </a:rPr>
              <a:t>個のヒノキのつみ木で遊びます。若草台地区センターまつりにて。</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IMG_3928"/>
          <p:cNvPicPr>
            <a:picLocks noChangeAspect="1" noChangeArrowheads="1"/>
          </p:cNvPicPr>
          <p:nvPr/>
        </p:nvPicPr>
        <p:blipFill>
          <a:blip r:embed="rId3" cstate="print"/>
          <a:srcRect/>
          <a:stretch>
            <a:fillRect/>
          </a:stretch>
        </p:blipFill>
        <p:spPr bwMode="auto">
          <a:xfrm>
            <a:off x="611188" y="333375"/>
            <a:ext cx="7704137" cy="5778500"/>
          </a:xfrm>
          <a:prstGeom prst="rect">
            <a:avLst/>
          </a:prstGeom>
          <a:noFill/>
        </p:spPr>
      </p:pic>
      <p:sp>
        <p:nvSpPr>
          <p:cNvPr id="15365" name="Text Box 5"/>
          <p:cNvSpPr txBox="1">
            <a:spLocks noChangeArrowheads="1"/>
          </p:cNvSpPr>
          <p:nvPr/>
        </p:nvSpPr>
        <p:spPr bwMode="auto">
          <a:xfrm>
            <a:off x="576263" y="6302375"/>
            <a:ext cx="10980737" cy="366713"/>
          </a:xfrm>
          <a:prstGeom prst="rect">
            <a:avLst/>
          </a:prstGeom>
          <a:noFill/>
          <a:ln w="9525">
            <a:noFill/>
            <a:miter lim="800000"/>
            <a:headEnd/>
            <a:tailEnd/>
          </a:ln>
          <a:effectLst/>
        </p:spPr>
        <p:txBody>
          <a:bodyPr>
            <a:spAutoFit/>
          </a:bodyPr>
          <a:lstStyle/>
          <a:p>
            <a:pPr>
              <a:spcBef>
                <a:spcPct val="50000"/>
              </a:spcBef>
            </a:pPr>
            <a:r>
              <a:rPr lang="ja-JP" altLang="en-US">
                <a:solidFill>
                  <a:schemeClr val="bg2"/>
                </a:solidFill>
                <a:latin typeface="HG丸ｺﾞｼｯｸM-PRO" pitchFamily="50" charset="-128"/>
                <a:ea typeface="HG丸ｺﾞｼｯｸM-PRO" pitchFamily="50" charset="-128"/>
              </a:rPr>
              <a:t>マイつみ木製作ワークショップ。つみ木バンクでみんなのつみ木を預かります。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84213" y="566738"/>
            <a:ext cx="6480175" cy="701675"/>
          </a:xfrm>
          <a:prstGeom prst="rect">
            <a:avLst/>
          </a:prstGeom>
          <a:noFill/>
          <a:ln w="9525">
            <a:noFill/>
            <a:miter lim="800000"/>
            <a:headEnd/>
            <a:tailEnd/>
          </a:ln>
          <a:effectLst/>
        </p:spPr>
        <p:txBody>
          <a:bodyPr>
            <a:spAutoFit/>
          </a:bodyPr>
          <a:lstStyle/>
          <a:p>
            <a:pPr>
              <a:spcBef>
                <a:spcPct val="50000"/>
              </a:spcBef>
            </a:pPr>
            <a:r>
              <a:rPr lang="ja-JP" altLang="en-US" sz="4000" dirty="0">
                <a:solidFill>
                  <a:schemeClr val="bg2"/>
                </a:solidFill>
                <a:ea typeface="HG丸ｺﾞｼｯｸM-PRO" pitchFamily="50" charset="-128"/>
              </a:rPr>
              <a:t>森のつみ木広場の開催実績</a:t>
            </a:r>
          </a:p>
        </p:txBody>
      </p:sp>
      <p:graphicFrame>
        <p:nvGraphicFramePr>
          <p:cNvPr id="7" name="表 6"/>
          <p:cNvGraphicFramePr>
            <a:graphicFrameLocks noGrp="1"/>
          </p:cNvGraphicFramePr>
          <p:nvPr/>
        </p:nvGraphicFramePr>
        <p:xfrm>
          <a:off x="642910" y="1785926"/>
          <a:ext cx="8001056" cy="4541520"/>
        </p:xfrm>
        <a:graphic>
          <a:graphicData uri="http://schemas.openxmlformats.org/drawingml/2006/table">
            <a:tbl>
              <a:tblPr firstRow="1" bandRow="1">
                <a:tableStyleId>{5C22544A-7EE6-4342-B048-85BDC9FD1C3A}</a:tableStyleId>
              </a:tblPr>
              <a:tblGrid>
                <a:gridCol w="2233835"/>
                <a:gridCol w="5767221"/>
              </a:tblGrid>
              <a:tr h="552983">
                <a:tc>
                  <a:txBody>
                    <a:bodyPr/>
                    <a:lstStyle/>
                    <a:p>
                      <a:pPr algn="ctr"/>
                      <a:r>
                        <a:rPr kumimoji="1" lang="ja-JP" altLang="en-US" sz="2800" dirty="0" smtClean="0"/>
                        <a:t>開  催  日</a:t>
                      </a:r>
                      <a:endParaRPr kumimoji="1" lang="ja-JP" altLang="en-US" sz="2800" dirty="0"/>
                    </a:p>
                  </a:txBody>
                  <a:tcPr/>
                </a:tc>
                <a:tc>
                  <a:txBody>
                    <a:bodyPr/>
                    <a:lstStyle/>
                    <a:p>
                      <a:pPr algn="ctr"/>
                      <a:r>
                        <a:rPr kumimoji="1" lang="ja-JP" altLang="en-US" sz="3200" dirty="0" smtClean="0"/>
                        <a:t>イ   べ   ン   ト   名</a:t>
                      </a:r>
                      <a:endParaRPr kumimoji="1" lang="ja-JP" altLang="en-US" sz="3200" dirty="0"/>
                    </a:p>
                  </a:txBody>
                  <a:tcPr/>
                </a:tc>
              </a:tr>
              <a:tr h="378357">
                <a:tc>
                  <a:txBody>
                    <a:bodyPr/>
                    <a:lstStyle/>
                    <a:p>
                      <a:pPr lvl="0"/>
                      <a:r>
                        <a:rPr kumimoji="1" lang="en-US" altLang="ja-JP" sz="1600" dirty="0" smtClean="0">
                          <a:latin typeface="HGP創英角ｺﾞｼｯｸUB" pitchFamily="50" charset="-128"/>
                          <a:ea typeface="HGP創英角ｺﾞｼｯｸUB" pitchFamily="50" charset="-128"/>
                        </a:rPr>
                        <a:t>2009/7/4</a:t>
                      </a:r>
                      <a:r>
                        <a:rPr kumimoji="1" lang="ja-JP" altLang="en-US" sz="1600" baseline="0" dirty="0" smtClean="0">
                          <a:latin typeface="HGP創英角ｺﾞｼｯｸUB" pitchFamily="50" charset="-128"/>
                          <a:ea typeface="HGP創英角ｺﾞｼｯｸUB" pitchFamily="50" charset="-128"/>
                        </a:rPr>
                        <a:t> 　</a:t>
                      </a:r>
                      <a:r>
                        <a:rPr kumimoji="1" lang="en-US" altLang="ja-JP" sz="1600" baseline="0" dirty="0" smtClean="0">
                          <a:latin typeface="HGP創英角ｺﾞｼｯｸUB" pitchFamily="50" charset="-128"/>
                          <a:ea typeface="HGP創英角ｺﾞｼｯｸUB" pitchFamily="50" charset="-128"/>
                        </a:rPr>
                        <a:t>-</a:t>
                      </a:r>
                      <a:r>
                        <a:rPr kumimoji="1" lang="ja-JP" altLang="en-US" sz="1600" baseline="0" dirty="0" smtClean="0">
                          <a:latin typeface="HGP創英角ｺﾞｼｯｸUB" pitchFamily="50" charset="-128"/>
                          <a:ea typeface="HGP創英角ｺﾞｼｯｸUB" pitchFamily="50" charset="-128"/>
                        </a:rPr>
                        <a:t> </a:t>
                      </a:r>
                      <a:r>
                        <a:rPr kumimoji="1" lang="en-US" altLang="ja-JP" sz="1600" baseline="0" dirty="0" smtClean="0">
                          <a:latin typeface="HGP創英角ｺﾞｼｯｸUB" pitchFamily="50" charset="-128"/>
                          <a:ea typeface="HGP創英角ｺﾞｼｯｸUB" pitchFamily="50" charset="-128"/>
                        </a:rPr>
                        <a:t>7/</a:t>
                      </a:r>
                      <a:r>
                        <a:rPr kumimoji="1" lang="en-US" altLang="ja-JP" sz="1600" dirty="0" smtClean="0">
                          <a:latin typeface="HGP創英角ｺﾞｼｯｸUB" pitchFamily="50" charset="-128"/>
                          <a:ea typeface="HGP創英角ｺﾞｼｯｸUB" pitchFamily="50" charset="-128"/>
                        </a:rPr>
                        <a:t>20</a:t>
                      </a:r>
                      <a:endParaRPr kumimoji="1" lang="ja-JP" altLang="en-US" sz="1600" dirty="0">
                        <a:latin typeface="HGP創英角ｺﾞｼｯｸUB" pitchFamily="50" charset="-128"/>
                        <a:ea typeface="HGP創英角ｺﾞｼｯｸUB" pitchFamily="50" charset="-128"/>
                      </a:endParaRPr>
                    </a:p>
                  </a:txBody>
                  <a:tcPr anchor="ctr"/>
                </a:tc>
                <a:tc>
                  <a:txBody>
                    <a:bodyPr/>
                    <a:lstStyle/>
                    <a:p>
                      <a:pPr lvl="1" algn="l"/>
                      <a:r>
                        <a:rPr kumimoji="1" lang="en-US" altLang="ja-JP" sz="2000" dirty="0" smtClean="0"/>
                        <a:t>Y150</a:t>
                      </a:r>
                      <a:r>
                        <a:rPr kumimoji="1" lang="ja-JP" altLang="en-US" sz="2000" dirty="0" smtClean="0"/>
                        <a:t>ヒルサイドエリア　「つながりの森」</a:t>
                      </a:r>
                      <a:endParaRPr kumimoji="1" lang="en-US" altLang="ja-JP" sz="2000" dirty="0" smtClean="0"/>
                    </a:p>
                  </a:txBody>
                  <a:tcPr anchor="ctr"/>
                </a:tc>
              </a:tr>
              <a:tr h="378357">
                <a:tc>
                  <a:txBody>
                    <a:bodyPr/>
                    <a:lstStyle/>
                    <a:p>
                      <a:pPr lvl="0"/>
                      <a:r>
                        <a:rPr kumimoji="1" lang="en-US" altLang="ja-JP" sz="1600" dirty="0" smtClean="0">
                          <a:latin typeface="HGP創英角ｺﾞｼｯｸUB" pitchFamily="50" charset="-128"/>
                          <a:ea typeface="HGP創英角ｺﾞｼｯｸUB" pitchFamily="50" charset="-128"/>
                        </a:rPr>
                        <a:t>2009/7/25</a:t>
                      </a:r>
                      <a:r>
                        <a:rPr kumimoji="1" lang="ja-JP" altLang="en-US" sz="1600" baseline="0" dirty="0" smtClean="0">
                          <a:latin typeface="HGP創英角ｺﾞｼｯｸUB" pitchFamily="50" charset="-128"/>
                          <a:ea typeface="HGP創英角ｺﾞｼｯｸUB" pitchFamily="50" charset="-128"/>
                        </a:rPr>
                        <a:t> </a:t>
                      </a:r>
                      <a:r>
                        <a:rPr kumimoji="1" lang="en-US" altLang="ja-JP" sz="1600" baseline="0" dirty="0" smtClean="0">
                          <a:latin typeface="HGP創英角ｺﾞｼｯｸUB" pitchFamily="50" charset="-128"/>
                          <a:ea typeface="HGP創英角ｺﾞｼｯｸUB" pitchFamily="50" charset="-128"/>
                        </a:rPr>
                        <a:t>-</a:t>
                      </a:r>
                      <a:r>
                        <a:rPr kumimoji="1" lang="ja-JP" altLang="en-US" sz="1600" baseline="0" dirty="0" smtClean="0">
                          <a:latin typeface="HGP創英角ｺﾞｼｯｸUB" pitchFamily="50" charset="-128"/>
                          <a:ea typeface="HGP創英角ｺﾞｼｯｸUB" pitchFamily="50" charset="-128"/>
                        </a:rPr>
                        <a:t> </a:t>
                      </a:r>
                      <a:r>
                        <a:rPr kumimoji="1" lang="en-US" altLang="ja-JP" sz="1600" baseline="0" dirty="0" smtClean="0">
                          <a:latin typeface="HGP創英角ｺﾞｼｯｸUB" pitchFamily="50" charset="-128"/>
                          <a:ea typeface="HGP創英角ｺﾞｼｯｸUB" pitchFamily="50" charset="-128"/>
                        </a:rPr>
                        <a:t>7/29</a:t>
                      </a:r>
                      <a:endParaRPr kumimoji="1" lang="ja-JP" altLang="en-US" sz="1600" dirty="0">
                        <a:latin typeface="HGP創英角ｺﾞｼｯｸUB" pitchFamily="50" charset="-128"/>
                        <a:ea typeface="HGP創英角ｺﾞｼｯｸUB" pitchFamily="50" charset="-128"/>
                      </a:endParaRPr>
                    </a:p>
                  </a:txBody>
                  <a:tcPr anchor="ctr"/>
                </a:tc>
                <a:tc>
                  <a:txBody>
                    <a:bodyPr/>
                    <a:lstStyle/>
                    <a:p>
                      <a:pPr lvl="1" algn="l"/>
                      <a:r>
                        <a:rPr kumimoji="1" lang="ja-JP" altLang="en-US" sz="2000" dirty="0" smtClean="0"/>
                        <a:t>エコライフはじめよう！　（山内図書館イベント）</a:t>
                      </a:r>
                      <a:endParaRPr kumimoji="1" lang="ja-JP" altLang="en-US" sz="2000" dirty="0"/>
                    </a:p>
                  </a:txBody>
                  <a:tcPr anchor="ctr"/>
                </a:tc>
              </a:tr>
              <a:tr h="378357">
                <a:tc>
                  <a:txBody>
                    <a:bodyPr/>
                    <a:lstStyle/>
                    <a:p>
                      <a:pPr lvl="0"/>
                      <a:r>
                        <a:rPr kumimoji="1" lang="en-US" altLang="ja-JP" sz="1600" dirty="0" smtClean="0">
                          <a:latin typeface="HGP創英角ｺﾞｼｯｸUB" pitchFamily="50" charset="-128"/>
                          <a:ea typeface="HGP創英角ｺﾞｼｯｸUB" pitchFamily="50" charset="-128"/>
                        </a:rPr>
                        <a:t>2009/9/12</a:t>
                      </a:r>
                      <a:endParaRPr kumimoji="1" lang="ja-JP" altLang="en-US" sz="1600" dirty="0">
                        <a:latin typeface="HGP創英角ｺﾞｼｯｸUB" pitchFamily="50" charset="-128"/>
                        <a:ea typeface="HGP創英角ｺﾞｼｯｸUB" pitchFamily="50" charset="-128"/>
                      </a:endParaRPr>
                    </a:p>
                  </a:txBody>
                  <a:tcPr anchor="ctr"/>
                </a:tc>
                <a:tc>
                  <a:txBody>
                    <a:bodyPr/>
                    <a:lstStyle/>
                    <a:p>
                      <a:pPr lvl="1" algn="l"/>
                      <a:r>
                        <a:rPr kumimoji="1" lang="en-US" altLang="ja-JP" sz="2000" dirty="0" smtClean="0"/>
                        <a:t>Feel Yokohama 2009</a:t>
                      </a:r>
                      <a:r>
                        <a:rPr kumimoji="1" lang="ja-JP" altLang="en-US" sz="2000" dirty="0" smtClean="0"/>
                        <a:t>　（マリノスタウン）</a:t>
                      </a:r>
                      <a:endParaRPr kumimoji="1" lang="ja-JP" altLang="en-US" sz="2000" dirty="0"/>
                    </a:p>
                  </a:txBody>
                  <a:tcPr anchor="ctr"/>
                </a:tc>
              </a:tr>
              <a:tr h="378357">
                <a:tc>
                  <a:txBody>
                    <a:bodyPr/>
                    <a:lstStyle/>
                    <a:p>
                      <a:pPr lvl="0"/>
                      <a:r>
                        <a:rPr kumimoji="1" lang="en-US" altLang="ja-JP" sz="1600" dirty="0" smtClean="0">
                          <a:latin typeface="HGP創英角ｺﾞｼｯｸUB" pitchFamily="50" charset="-128"/>
                          <a:ea typeface="HGP創英角ｺﾞｼｯｸUB" pitchFamily="50" charset="-128"/>
                        </a:rPr>
                        <a:t>2009/9/19</a:t>
                      </a:r>
                      <a:r>
                        <a:rPr kumimoji="1" lang="ja-JP" altLang="en-US" sz="1600" baseline="0" dirty="0" smtClean="0">
                          <a:latin typeface="HGP創英角ｺﾞｼｯｸUB" pitchFamily="50" charset="-128"/>
                          <a:ea typeface="HGP創英角ｺﾞｼｯｸUB" pitchFamily="50" charset="-128"/>
                        </a:rPr>
                        <a:t> </a:t>
                      </a:r>
                      <a:r>
                        <a:rPr kumimoji="1" lang="en-US" altLang="ja-JP" sz="1600" baseline="0" dirty="0" smtClean="0">
                          <a:latin typeface="HGP創英角ｺﾞｼｯｸUB" pitchFamily="50" charset="-128"/>
                          <a:ea typeface="HGP創英角ｺﾞｼｯｸUB" pitchFamily="50" charset="-128"/>
                        </a:rPr>
                        <a:t>-</a:t>
                      </a:r>
                      <a:r>
                        <a:rPr kumimoji="1" lang="ja-JP" altLang="en-US" sz="1600" baseline="0" dirty="0" smtClean="0">
                          <a:latin typeface="HGP創英角ｺﾞｼｯｸUB" pitchFamily="50" charset="-128"/>
                          <a:ea typeface="HGP創英角ｺﾞｼｯｸUB" pitchFamily="50" charset="-128"/>
                        </a:rPr>
                        <a:t> </a:t>
                      </a:r>
                      <a:r>
                        <a:rPr kumimoji="1" lang="en-US" altLang="ja-JP" sz="1600" baseline="0" dirty="0" smtClean="0">
                          <a:latin typeface="HGP創英角ｺﾞｼｯｸUB" pitchFamily="50" charset="-128"/>
                          <a:ea typeface="HGP創英角ｺﾞｼｯｸUB" pitchFamily="50" charset="-128"/>
                        </a:rPr>
                        <a:t>9/20</a:t>
                      </a:r>
                      <a:endParaRPr kumimoji="1" lang="ja-JP" altLang="en-US" sz="1600" dirty="0">
                        <a:latin typeface="HGP創英角ｺﾞｼｯｸUB" pitchFamily="50" charset="-128"/>
                        <a:ea typeface="HGP創英角ｺﾞｼｯｸUB" pitchFamily="50" charset="-128"/>
                      </a:endParaRPr>
                    </a:p>
                  </a:txBody>
                  <a:tcPr anchor="ctr"/>
                </a:tc>
                <a:tc>
                  <a:txBody>
                    <a:bodyPr/>
                    <a:lstStyle/>
                    <a:p>
                      <a:pPr lvl="1" algn="l"/>
                      <a:r>
                        <a:rPr kumimoji="1" lang="ja-JP" altLang="en-US" sz="2000" dirty="0" smtClean="0"/>
                        <a:t>横浜桐蔭大学 学園祭</a:t>
                      </a:r>
                      <a:endParaRPr kumimoji="1" lang="ja-JP" altLang="en-US" sz="2000" dirty="0"/>
                    </a:p>
                  </a:txBody>
                  <a:tcPr anchor="ctr"/>
                </a:tc>
              </a:tr>
              <a:tr h="378357">
                <a:tc>
                  <a:txBody>
                    <a:bodyPr/>
                    <a:lstStyle/>
                    <a:p>
                      <a:pPr lvl="0"/>
                      <a:r>
                        <a:rPr kumimoji="1" lang="en-US" altLang="ja-JP" sz="1600" dirty="0" smtClean="0">
                          <a:latin typeface="HGP創英角ｺﾞｼｯｸUB" pitchFamily="50" charset="-128"/>
                          <a:ea typeface="HGP創英角ｺﾞｼｯｸUB" pitchFamily="50" charset="-128"/>
                        </a:rPr>
                        <a:t>2009/11/3</a:t>
                      </a:r>
                      <a:endParaRPr kumimoji="1" lang="ja-JP" altLang="en-US" sz="1600" dirty="0">
                        <a:latin typeface="HGP創英角ｺﾞｼｯｸUB" pitchFamily="50" charset="-128"/>
                        <a:ea typeface="HGP創英角ｺﾞｼｯｸUB" pitchFamily="50" charset="-128"/>
                      </a:endParaRPr>
                    </a:p>
                  </a:txBody>
                  <a:tcPr anchor="ctr"/>
                </a:tc>
                <a:tc>
                  <a:txBody>
                    <a:bodyPr/>
                    <a:lstStyle/>
                    <a:p>
                      <a:pPr lvl="1" algn="l"/>
                      <a:r>
                        <a:rPr kumimoji="1" lang="ja-JP" altLang="en-US" sz="2000" dirty="0" smtClean="0"/>
                        <a:t>青葉区民祭り</a:t>
                      </a:r>
                      <a:endParaRPr kumimoji="1" lang="ja-JP" altLang="en-US" sz="2000" dirty="0"/>
                    </a:p>
                  </a:txBody>
                  <a:tcPr anchor="ctr"/>
                </a:tc>
              </a:tr>
              <a:tr h="378357">
                <a:tc>
                  <a:txBody>
                    <a:bodyPr/>
                    <a:lstStyle/>
                    <a:p>
                      <a:pPr lvl="0"/>
                      <a:r>
                        <a:rPr kumimoji="1" lang="en-US" altLang="ja-JP" sz="1600" dirty="0" smtClean="0">
                          <a:latin typeface="HGP創英角ｺﾞｼｯｸUB" pitchFamily="50" charset="-128"/>
                          <a:ea typeface="HGP創英角ｺﾞｼｯｸUB" pitchFamily="50" charset="-128"/>
                        </a:rPr>
                        <a:t>2009/11/7</a:t>
                      </a:r>
                      <a:endParaRPr kumimoji="1" lang="ja-JP" altLang="en-US" sz="1600" dirty="0">
                        <a:latin typeface="HGP創英角ｺﾞｼｯｸUB" pitchFamily="50" charset="-128"/>
                        <a:ea typeface="HGP創英角ｺﾞｼｯｸUB" pitchFamily="50" charset="-128"/>
                      </a:endParaRPr>
                    </a:p>
                  </a:txBody>
                  <a:tcPr anchor="ctr"/>
                </a:tc>
                <a:tc>
                  <a:txBody>
                    <a:bodyPr/>
                    <a:lstStyle/>
                    <a:p>
                      <a:pPr lvl="1" algn="l"/>
                      <a:r>
                        <a:rPr kumimoji="1" lang="ja-JP" altLang="en-US" sz="2000" dirty="0" smtClean="0"/>
                        <a:t>若草台地区センター祭り</a:t>
                      </a:r>
                      <a:endParaRPr kumimoji="1" lang="ja-JP" altLang="en-US" sz="2000" dirty="0"/>
                    </a:p>
                  </a:txBody>
                  <a:tcPr anchor="ctr"/>
                </a:tc>
              </a:tr>
              <a:tr h="378357">
                <a:tc>
                  <a:txBody>
                    <a:bodyPr/>
                    <a:lstStyle/>
                    <a:p>
                      <a:pPr lvl="0"/>
                      <a:r>
                        <a:rPr kumimoji="1" lang="en-US" altLang="ja-JP" sz="1600" dirty="0" smtClean="0">
                          <a:latin typeface="HGP創英角ｺﾞｼｯｸUB" pitchFamily="50" charset="-128"/>
                          <a:ea typeface="HGP創英角ｺﾞｼｯｸUB" pitchFamily="50" charset="-128"/>
                        </a:rPr>
                        <a:t>2010/2/21</a:t>
                      </a:r>
                      <a:endParaRPr kumimoji="1" lang="ja-JP" altLang="en-US" sz="1600" dirty="0">
                        <a:latin typeface="HGP創英角ｺﾞｼｯｸUB" pitchFamily="50" charset="-128"/>
                        <a:ea typeface="HGP創英角ｺﾞｼｯｸUB" pitchFamily="50" charset="-128"/>
                      </a:endParaRPr>
                    </a:p>
                  </a:txBody>
                  <a:tcPr anchor="ctr"/>
                </a:tc>
                <a:tc>
                  <a:txBody>
                    <a:bodyPr/>
                    <a:lstStyle/>
                    <a:p>
                      <a:pPr lvl="1" algn="l"/>
                      <a:r>
                        <a:rPr kumimoji="1" lang="ja-JP" altLang="en-US" sz="2000" dirty="0" smtClean="0"/>
                        <a:t>青葉台福祉祭り</a:t>
                      </a:r>
                      <a:endParaRPr kumimoji="1" lang="en-US" altLang="ja-JP" sz="2000" dirty="0" smtClean="0"/>
                    </a:p>
                  </a:txBody>
                  <a:tcPr anchor="ctr"/>
                </a:tc>
              </a:tr>
              <a:tr h="378357">
                <a:tc>
                  <a:txBody>
                    <a:bodyPr/>
                    <a:lstStyle/>
                    <a:p>
                      <a:pPr lvl="0"/>
                      <a:r>
                        <a:rPr kumimoji="1" lang="en-US" altLang="ja-JP" sz="1600" dirty="0" smtClean="0">
                          <a:latin typeface="HGP創英角ｺﾞｼｯｸUB" pitchFamily="50" charset="-128"/>
                          <a:ea typeface="HGP創英角ｺﾞｼｯｸUB" pitchFamily="50" charset="-128"/>
                        </a:rPr>
                        <a:t>2010/4/10</a:t>
                      </a:r>
                      <a:endParaRPr kumimoji="1" lang="ja-JP" altLang="en-US" sz="1600" dirty="0">
                        <a:latin typeface="HGP創英角ｺﾞｼｯｸUB" pitchFamily="50" charset="-128"/>
                        <a:ea typeface="HGP創英角ｺﾞｼｯｸUB" pitchFamily="50" charset="-128"/>
                      </a:endParaRPr>
                    </a:p>
                  </a:txBody>
                  <a:tcPr anchor="ctr"/>
                </a:tc>
                <a:tc>
                  <a:txBody>
                    <a:bodyPr/>
                    <a:lstStyle/>
                    <a:p>
                      <a:pPr lvl="1" algn="l"/>
                      <a:r>
                        <a:rPr kumimoji="1" lang="ja-JP" altLang="en-US" sz="2000" dirty="0" smtClean="0"/>
                        <a:t>みどり台子ども会 歓迎会</a:t>
                      </a:r>
                      <a:endParaRPr kumimoji="1" lang="ja-JP" altLang="en-US" sz="2000" dirty="0"/>
                    </a:p>
                  </a:txBody>
                  <a:tcPr anchor="ctr"/>
                </a:tc>
              </a:tr>
              <a:tr h="378357">
                <a:tc>
                  <a:txBody>
                    <a:bodyPr/>
                    <a:lstStyle/>
                    <a:p>
                      <a:pPr lvl="0"/>
                      <a:r>
                        <a:rPr kumimoji="1" lang="en-US" altLang="ja-JP" sz="1600" dirty="0" smtClean="0">
                          <a:latin typeface="HGP創英角ｺﾞｼｯｸUB" pitchFamily="50" charset="-128"/>
                          <a:ea typeface="HGP創英角ｺﾞｼｯｸUB" pitchFamily="50" charset="-128"/>
                        </a:rPr>
                        <a:t>2010/4/24</a:t>
                      </a:r>
                      <a:endParaRPr kumimoji="1" lang="ja-JP" altLang="en-US" sz="1600" dirty="0">
                        <a:latin typeface="HGP創英角ｺﾞｼｯｸUB" pitchFamily="50" charset="-128"/>
                        <a:ea typeface="HGP創英角ｺﾞｼｯｸUB" pitchFamily="50" charset="-128"/>
                      </a:endParaRPr>
                    </a:p>
                  </a:txBody>
                  <a:tcPr anchor="ctr"/>
                </a:tc>
                <a:tc>
                  <a:txBody>
                    <a:bodyPr/>
                    <a:lstStyle/>
                    <a:p>
                      <a:pPr lvl="1" algn="l"/>
                      <a:r>
                        <a:rPr kumimoji="1" lang="ja-JP" altLang="en-US" sz="2000" dirty="0" smtClean="0"/>
                        <a:t>橘学苑高等学校</a:t>
                      </a:r>
                      <a:r>
                        <a:rPr kumimoji="1" lang="ja-JP" altLang="en-US" sz="2000" baseline="0" dirty="0" smtClean="0"/>
                        <a:t> 特別授業 「本物との出会い」</a:t>
                      </a:r>
                      <a:endParaRPr kumimoji="1" lang="ja-JP" altLang="en-US" sz="2000" dirty="0"/>
                    </a:p>
                  </a:txBody>
                  <a:tcPr anchor="ctr"/>
                </a:tc>
              </a:tr>
              <a:tr h="378357">
                <a:tc>
                  <a:txBody>
                    <a:bodyPr/>
                    <a:lstStyle/>
                    <a:p>
                      <a:pPr lvl="0"/>
                      <a:r>
                        <a:rPr kumimoji="1" lang="en-US" altLang="ja-JP" sz="1600" dirty="0" smtClean="0">
                          <a:latin typeface="HGP創英角ｺﾞｼｯｸUB" pitchFamily="50" charset="-128"/>
                          <a:ea typeface="HGP創英角ｺﾞｼｯｸUB" pitchFamily="50" charset="-128"/>
                        </a:rPr>
                        <a:t>2010/5/28</a:t>
                      </a:r>
                      <a:endParaRPr kumimoji="1" lang="ja-JP" altLang="en-US" sz="1600" dirty="0">
                        <a:latin typeface="HGP創英角ｺﾞｼｯｸUB" pitchFamily="50" charset="-128"/>
                        <a:ea typeface="HGP創英角ｺﾞｼｯｸUB" pitchFamily="50" charset="-128"/>
                      </a:endParaRPr>
                    </a:p>
                  </a:txBody>
                  <a:tcPr anchor="ctr"/>
                </a:tc>
                <a:tc>
                  <a:txBody>
                    <a:bodyPr/>
                    <a:lstStyle/>
                    <a:p>
                      <a:pPr lvl="1" algn="l"/>
                      <a:r>
                        <a:rPr kumimoji="1" lang="ja-JP" altLang="en-US" sz="2000" dirty="0" smtClean="0"/>
                        <a:t>いぶき野小学校はまっ子ふれあいスクール</a:t>
                      </a:r>
                      <a:endParaRPr kumimoji="1" lang="ja-JP" altLang="en-US" sz="2000" dirty="0"/>
                    </a:p>
                  </a:txBody>
                  <a:tcPr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50825" y="260350"/>
            <a:ext cx="8999538" cy="935038"/>
          </a:xfrm>
        </p:spPr>
        <p:txBody>
          <a:bodyPr/>
          <a:lstStyle/>
          <a:p>
            <a:r>
              <a:rPr lang="ja-JP" altLang="en-US" sz="3600">
                <a:effectLst>
                  <a:outerShdw blurRad="38100" dist="38100" dir="2700000" algn="tl">
                    <a:srgbClr val="C0C0C0"/>
                  </a:outerShdw>
                </a:effectLst>
                <a:ea typeface="HG丸ｺﾞｼｯｸM-PRO" pitchFamily="50" charset="-128"/>
              </a:rPr>
              <a:t>「つながり」としての「森のつみ木広場」</a:t>
            </a:r>
          </a:p>
        </p:txBody>
      </p:sp>
      <p:sp>
        <p:nvSpPr>
          <p:cNvPr id="44035" name="Oval 3"/>
          <p:cNvSpPr>
            <a:spLocks noChangeArrowheads="1"/>
          </p:cNvSpPr>
          <p:nvPr/>
        </p:nvSpPr>
        <p:spPr bwMode="auto">
          <a:xfrm>
            <a:off x="2484438" y="1773238"/>
            <a:ext cx="4537075" cy="2593975"/>
          </a:xfrm>
          <a:prstGeom prst="ellipse">
            <a:avLst/>
          </a:prstGeom>
          <a:noFill/>
          <a:ln w="38100">
            <a:solidFill>
              <a:srgbClr val="996633"/>
            </a:solidFill>
            <a:prstDash val="sysDot"/>
            <a:round/>
            <a:headEnd/>
            <a:tailEnd/>
          </a:ln>
          <a:effectLst/>
        </p:spPr>
        <p:txBody>
          <a:bodyPr wrap="none" anchor="ctr"/>
          <a:lstStyle/>
          <a:p>
            <a:endParaRPr lang="ja-JP" altLang="en-US"/>
          </a:p>
        </p:txBody>
      </p:sp>
      <p:sp>
        <p:nvSpPr>
          <p:cNvPr id="44036" name="Oval 4"/>
          <p:cNvSpPr>
            <a:spLocks noChangeArrowheads="1"/>
          </p:cNvSpPr>
          <p:nvPr/>
        </p:nvSpPr>
        <p:spPr bwMode="auto">
          <a:xfrm>
            <a:off x="539750" y="3502025"/>
            <a:ext cx="4537075" cy="2879725"/>
          </a:xfrm>
          <a:prstGeom prst="ellipse">
            <a:avLst/>
          </a:prstGeom>
          <a:noFill/>
          <a:ln w="38100">
            <a:solidFill>
              <a:srgbClr val="996633"/>
            </a:solidFill>
            <a:prstDash val="sysDot"/>
            <a:round/>
            <a:headEnd/>
            <a:tailEnd/>
          </a:ln>
          <a:effectLst/>
        </p:spPr>
        <p:txBody>
          <a:bodyPr wrap="none" anchor="ctr"/>
          <a:lstStyle/>
          <a:p>
            <a:endParaRPr lang="ja-JP" altLang="en-US"/>
          </a:p>
        </p:txBody>
      </p:sp>
      <p:sp>
        <p:nvSpPr>
          <p:cNvPr id="44037" name="Oval 5"/>
          <p:cNvSpPr>
            <a:spLocks noChangeArrowheads="1"/>
          </p:cNvSpPr>
          <p:nvPr/>
        </p:nvSpPr>
        <p:spPr bwMode="auto">
          <a:xfrm>
            <a:off x="4284663" y="3284538"/>
            <a:ext cx="4464050" cy="3095625"/>
          </a:xfrm>
          <a:prstGeom prst="ellipse">
            <a:avLst/>
          </a:prstGeom>
          <a:noFill/>
          <a:ln w="38100">
            <a:solidFill>
              <a:srgbClr val="996633"/>
            </a:solidFill>
            <a:prstDash val="sysDot"/>
            <a:round/>
            <a:headEnd/>
            <a:tailEnd/>
          </a:ln>
          <a:effectLst/>
        </p:spPr>
        <p:txBody>
          <a:bodyPr wrap="none" anchor="ctr"/>
          <a:lstStyle/>
          <a:p>
            <a:pPr algn="ctr"/>
            <a:endParaRPr lang="ja-JP" altLang="ja-JP">
              <a:latin typeface="Arial" charset="0"/>
            </a:endParaRPr>
          </a:p>
        </p:txBody>
      </p:sp>
      <p:sp>
        <p:nvSpPr>
          <p:cNvPr id="44038" name="Text Box 6"/>
          <p:cNvSpPr txBox="1">
            <a:spLocks noChangeArrowheads="1"/>
          </p:cNvSpPr>
          <p:nvPr/>
        </p:nvSpPr>
        <p:spPr bwMode="auto">
          <a:xfrm>
            <a:off x="5795963" y="4652963"/>
            <a:ext cx="2592387" cy="1311275"/>
          </a:xfrm>
          <a:prstGeom prst="rect">
            <a:avLst/>
          </a:prstGeom>
          <a:noFill/>
          <a:ln w="9525">
            <a:noFill/>
            <a:miter lim="800000"/>
            <a:headEnd/>
            <a:tailEnd/>
          </a:ln>
          <a:effectLst/>
        </p:spPr>
        <p:txBody>
          <a:bodyPr>
            <a:spAutoFit/>
          </a:bodyPr>
          <a:lstStyle/>
          <a:p>
            <a:pPr>
              <a:spcBef>
                <a:spcPct val="50000"/>
              </a:spcBef>
            </a:pPr>
            <a:r>
              <a:rPr lang="ja-JP" altLang="en-US" sz="4000" b="1">
                <a:solidFill>
                  <a:srgbClr val="996633"/>
                </a:solidFill>
                <a:latin typeface="Arial" charset="0"/>
                <a:ea typeface="HG丸ｺﾞｼｯｸM-PRO" pitchFamily="50" charset="-128"/>
              </a:rPr>
              <a:t>自然との　　つながり</a:t>
            </a:r>
          </a:p>
        </p:txBody>
      </p:sp>
      <p:sp>
        <p:nvSpPr>
          <p:cNvPr id="44039" name="Text Box 7"/>
          <p:cNvSpPr txBox="1">
            <a:spLocks noChangeArrowheads="1"/>
          </p:cNvSpPr>
          <p:nvPr/>
        </p:nvSpPr>
        <p:spPr bwMode="auto">
          <a:xfrm>
            <a:off x="1044575" y="4638675"/>
            <a:ext cx="3455988" cy="1311275"/>
          </a:xfrm>
          <a:prstGeom prst="rect">
            <a:avLst/>
          </a:prstGeom>
          <a:noFill/>
          <a:ln w="9525">
            <a:noFill/>
            <a:miter lim="800000"/>
            <a:headEnd/>
            <a:tailEnd/>
          </a:ln>
          <a:effectLst/>
        </p:spPr>
        <p:txBody>
          <a:bodyPr>
            <a:spAutoFit/>
          </a:bodyPr>
          <a:lstStyle/>
          <a:p>
            <a:pPr>
              <a:spcBef>
                <a:spcPct val="50000"/>
              </a:spcBef>
            </a:pPr>
            <a:r>
              <a:rPr lang="ja-JP" altLang="en-US" sz="4000" b="1">
                <a:solidFill>
                  <a:srgbClr val="996633"/>
                </a:solidFill>
                <a:latin typeface="Arial" charset="0"/>
                <a:ea typeface="HG丸ｺﾞｼｯｸM-PRO" pitchFamily="50" charset="-128"/>
              </a:rPr>
              <a:t>仲間・世代間のつながり</a:t>
            </a:r>
          </a:p>
        </p:txBody>
      </p:sp>
      <p:sp>
        <p:nvSpPr>
          <p:cNvPr id="44040" name="Text Box 8"/>
          <p:cNvSpPr txBox="1">
            <a:spLocks noChangeArrowheads="1"/>
          </p:cNvSpPr>
          <p:nvPr/>
        </p:nvSpPr>
        <p:spPr bwMode="auto">
          <a:xfrm>
            <a:off x="2916238" y="2278063"/>
            <a:ext cx="4318000" cy="701675"/>
          </a:xfrm>
          <a:prstGeom prst="rect">
            <a:avLst/>
          </a:prstGeom>
          <a:noFill/>
          <a:ln w="9525">
            <a:noFill/>
            <a:miter lim="800000"/>
            <a:headEnd/>
            <a:tailEnd/>
          </a:ln>
          <a:effectLst/>
        </p:spPr>
        <p:txBody>
          <a:bodyPr>
            <a:spAutoFit/>
          </a:bodyPr>
          <a:lstStyle/>
          <a:p>
            <a:pPr>
              <a:spcBef>
                <a:spcPct val="50000"/>
              </a:spcBef>
            </a:pPr>
            <a:r>
              <a:rPr lang="ja-JP" altLang="en-US" sz="4000" b="1">
                <a:solidFill>
                  <a:srgbClr val="996633"/>
                </a:solidFill>
                <a:latin typeface="Arial" charset="0"/>
                <a:ea typeface="HG丸ｺﾞｼｯｸM-PRO" pitchFamily="50" charset="-128"/>
              </a:rPr>
              <a:t>時空のつながり</a:t>
            </a:r>
          </a:p>
        </p:txBody>
      </p:sp>
      <p:sp>
        <p:nvSpPr>
          <p:cNvPr id="44041" name="Text Box 9"/>
          <p:cNvSpPr txBox="1">
            <a:spLocks noChangeArrowheads="1"/>
          </p:cNvSpPr>
          <p:nvPr/>
        </p:nvSpPr>
        <p:spPr bwMode="auto">
          <a:xfrm>
            <a:off x="1979613" y="3502025"/>
            <a:ext cx="5543550" cy="1006475"/>
          </a:xfrm>
          <a:prstGeom prst="rect">
            <a:avLst/>
          </a:prstGeom>
          <a:noFill/>
          <a:ln w="9525">
            <a:noFill/>
            <a:miter lim="800000"/>
            <a:headEnd/>
            <a:tailEnd/>
          </a:ln>
          <a:effectLst/>
        </p:spPr>
        <p:txBody>
          <a:bodyPr>
            <a:spAutoFit/>
          </a:bodyPr>
          <a:lstStyle/>
          <a:p>
            <a:pPr>
              <a:spcBef>
                <a:spcPct val="50000"/>
              </a:spcBef>
            </a:pPr>
            <a:r>
              <a:rPr lang="ja-JP" altLang="en-US" sz="6000">
                <a:solidFill>
                  <a:srgbClr val="FF9900"/>
                </a:solidFill>
                <a:effectLst>
                  <a:outerShdw blurRad="38100" dist="38100" dir="2700000" algn="tl">
                    <a:srgbClr val="C0C0C0"/>
                  </a:outerShdw>
                </a:effectLst>
                <a:latin typeface="Arial" charset="0"/>
                <a:ea typeface="HG丸ｺﾞｼｯｸM-PRO" pitchFamily="50" charset="-128"/>
              </a:rPr>
              <a:t>森のつみ木広場</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1217</TotalTime>
  <Words>844</Words>
  <Application>Microsoft Office PowerPoint</Application>
  <PresentationFormat>画面に合わせる (4:3)</PresentationFormat>
  <Paragraphs>100</Paragraphs>
  <Slides>8</Slides>
  <Notes>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8</vt:i4>
      </vt:variant>
    </vt:vector>
  </HeadingPairs>
  <TitlesOfParts>
    <vt:vector size="19" baseType="lpstr">
      <vt:lpstr>Arial</vt:lpstr>
      <vt:lpstr>ＭＳ Ｐゴシック</vt:lpstr>
      <vt:lpstr>Garamond</vt:lpstr>
      <vt:lpstr>Times New Roman</vt:lpstr>
      <vt:lpstr>Verdana</vt:lpstr>
      <vt:lpstr>Wingdings</vt:lpstr>
      <vt:lpstr>ＭＳ Ｐ明朝</vt:lpstr>
      <vt:lpstr>HG丸ｺﾞｼｯｸM-PRO</vt:lpstr>
      <vt:lpstr>HGSｺﾞｼｯｸE</vt:lpstr>
      <vt:lpstr>ＭＳ 明朝</vt:lpstr>
      <vt:lpstr>Level</vt:lpstr>
      <vt:lpstr>森のつみ木広場</vt:lpstr>
      <vt:lpstr>つみ木広場とは</vt:lpstr>
      <vt:lpstr>活動の目的</vt:lpstr>
      <vt:lpstr>実施内容</vt:lpstr>
      <vt:lpstr>スライド 5</vt:lpstr>
      <vt:lpstr>スライド 6</vt:lpstr>
      <vt:lpstr>スライド 7</vt:lpstr>
      <vt:lpstr>「つながり」としての「森のつみ木広場」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yamazaki makoto</dc:creator>
  <cp:lastModifiedBy>yamazakimakoto</cp:lastModifiedBy>
  <cp:revision>26</cp:revision>
  <dcterms:created xsi:type="dcterms:W3CDTF">2009-11-27T20:16:30Z</dcterms:created>
  <dcterms:modified xsi:type="dcterms:W3CDTF">2010-06-07T11:44:26Z</dcterms:modified>
</cp:coreProperties>
</file>