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正方形/長方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正方形/長方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正方形/長方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正方形/長方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角丸四角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角丸四角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正方形/長方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38C3447-75B9-4EAC-AFA9-0770D7AD5485}" type="datetimeFigureOut">
              <a:rPr kumimoji="1" lang="ja-JP" altLang="en-US" smtClean="0"/>
              <a:t>2012/8/12</a:t>
            </a:fld>
            <a:endParaRPr kumimoji="1" lang="ja-JP" alt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FEFC212-2DE2-4E28-9240-65104E3002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3447-75B9-4EAC-AFA9-0770D7AD5485}" type="datetimeFigureOut">
              <a:rPr kumimoji="1" lang="ja-JP" altLang="en-US" smtClean="0"/>
              <a:t>2012/8/12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FC212-2DE2-4E28-9240-65104E3002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3447-75B9-4EAC-AFA9-0770D7AD5485}" type="datetimeFigureOut">
              <a:rPr kumimoji="1" lang="ja-JP" altLang="en-US" smtClean="0"/>
              <a:t>2012/8/12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FC212-2DE2-4E28-9240-65104E3002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3447-75B9-4EAC-AFA9-0770D7AD5485}" type="datetimeFigureOut">
              <a:rPr kumimoji="1" lang="ja-JP" altLang="en-US" smtClean="0"/>
              <a:t>2012/8/12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FC212-2DE2-4E28-9240-65104E3002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3447-75B9-4EAC-AFA9-0770D7AD5485}" type="datetimeFigureOut">
              <a:rPr kumimoji="1" lang="ja-JP" altLang="en-US" smtClean="0"/>
              <a:t>2012/8/12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FC212-2DE2-4E28-9240-65104E3002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3447-75B9-4EAC-AFA9-0770D7AD5485}" type="datetimeFigureOut">
              <a:rPr kumimoji="1" lang="ja-JP" altLang="en-US" smtClean="0"/>
              <a:t>2012/8/12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FC212-2DE2-4E28-9240-65104E3002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6" name="日付プレースホルダー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8C3447-75B9-4EAC-AFA9-0770D7AD5485}" type="datetimeFigureOut">
              <a:rPr kumimoji="1" lang="ja-JP" altLang="en-US" smtClean="0"/>
              <a:t>2012/8/12</a:t>
            </a:fld>
            <a:endParaRPr kumimoji="1" lang="ja-JP" altLang="en-US"/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FEFC212-2DE2-4E28-9240-65104E3002F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38C3447-75B9-4EAC-AFA9-0770D7AD5485}" type="datetimeFigureOut">
              <a:rPr kumimoji="1" lang="ja-JP" altLang="en-US" smtClean="0"/>
              <a:t>2012/8/12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FEFC212-2DE2-4E28-9240-65104E3002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3447-75B9-4EAC-AFA9-0770D7AD5485}" type="datetimeFigureOut">
              <a:rPr kumimoji="1" lang="ja-JP" altLang="en-US" smtClean="0"/>
              <a:t>2012/8/12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FC212-2DE2-4E28-9240-65104E3002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3447-75B9-4EAC-AFA9-0770D7AD5485}" type="datetimeFigureOut">
              <a:rPr kumimoji="1" lang="ja-JP" altLang="en-US" smtClean="0"/>
              <a:t>2012/8/12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FC212-2DE2-4E28-9240-65104E3002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3447-75B9-4EAC-AFA9-0770D7AD5485}" type="datetimeFigureOut">
              <a:rPr kumimoji="1" lang="ja-JP" altLang="en-US" smtClean="0"/>
              <a:t>2012/8/12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FC212-2DE2-4E28-9240-65104E3002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正方形/長方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正方形/長方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正方形/長方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角丸四角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角丸四角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正方形/長方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正方形/長方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正方形/長方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正方形/長方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正方形/長方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正方形/長方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38C3447-75B9-4EAC-AFA9-0770D7AD5485}" type="datetimeFigureOut">
              <a:rPr kumimoji="1" lang="ja-JP" altLang="en-US" smtClean="0"/>
              <a:t>2012/8/12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FEFC212-2DE2-4E28-9240-65104E3002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1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TOPIC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kumimoji="1" lang="en-US" altLang="ja-JP" dirty="0" smtClean="0"/>
          </a:p>
          <a:p>
            <a:pPr marL="109728" indent="0">
              <a:buNone/>
            </a:pPr>
            <a:r>
              <a:rPr kumimoji="1" lang="en-US" altLang="ja-JP" sz="3600" dirty="0" smtClean="0"/>
              <a:t> 1) </a:t>
            </a:r>
            <a:r>
              <a:rPr kumimoji="1" lang="ja-JP" altLang="en-US" sz="3600" dirty="0" smtClean="0"/>
              <a:t>消費社会の理論</a:t>
            </a:r>
            <a:endParaRPr kumimoji="1" lang="en-US" altLang="ja-JP" sz="3600" dirty="0" smtClean="0"/>
          </a:p>
          <a:p>
            <a:pPr marL="109728" indent="0">
              <a:buNone/>
            </a:pPr>
            <a:r>
              <a:rPr lang="ja-JP" altLang="en-US" sz="3600" dirty="0" smtClean="0"/>
              <a:t> </a:t>
            </a:r>
            <a:r>
              <a:rPr lang="en-US" altLang="ja-JP" sz="3600" dirty="0" smtClean="0"/>
              <a:t>2) </a:t>
            </a:r>
            <a:r>
              <a:rPr lang="ja-JP" altLang="en-US" sz="3600" dirty="0" smtClean="0"/>
              <a:t>地球温暖化の原因</a:t>
            </a:r>
            <a:endParaRPr lang="en-US" altLang="ja-JP" sz="3600" dirty="0" smtClean="0"/>
          </a:p>
          <a:p>
            <a:pPr marL="109728" indent="0">
              <a:buNone/>
            </a:pPr>
            <a:r>
              <a:rPr kumimoji="1" lang="ja-JP" altLang="en-US" sz="3600" dirty="0" smtClean="0"/>
              <a:t> </a:t>
            </a:r>
            <a:r>
              <a:rPr kumimoji="1" lang="en-US" altLang="ja-JP" sz="3600" dirty="0" smtClean="0"/>
              <a:t>3)</a:t>
            </a:r>
            <a:r>
              <a:rPr kumimoji="1" lang="ja-JP" altLang="en-US" sz="3600" dirty="0" smtClean="0"/>
              <a:t>社会問題としての少子化</a:t>
            </a:r>
            <a:endParaRPr kumimoji="1" lang="en-US" altLang="ja-JP" sz="3600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802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注目！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kumimoji="1" lang="en-US" altLang="ja-JP" sz="3200" dirty="0" smtClean="0"/>
          </a:p>
          <a:p>
            <a:pPr marL="109728" indent="0">
              <a:buNone/>
            </a:pPr>
            <a:r>
              <a:rPr lang="ja-JP" altLang="en-US" sz="3200" dirty="0" smtClean="0"/>
              <a:t>①紀元</a:t>
            </a:r>
            <a:r>
              <a:rPr lang="en-US" altLang="ja-JP" sz="3200" dirty="0" smtClean="0"/>
              <a:t>600</a:t>
            </a:r>
            <a:r>
              <a:rPr lang="ja-JP" altLang="en-US" sz="3200" dirty="0" smtClean="0"/>
              <a:t>年から</a:t>
            </a:r>
            <a:r>
              <a:rPr lang="en-US" altLang="ja-JP" sz="3200" dirty="0" smtClean="0"/>
              <a:t>1150</a:t>
            </a:r>
            <a:r>
              <a:rPr lang="ja-JP" altLang="en-US" sz="3200" dirty="0" smtClean="0"/>
              <a:t>年</a:t>
            </a:r>
            <a:endParaRPr lang="en-US" altLang="ja-JP" sz="3200" dirty="0" smtClean="0"/>
          </a:p>
          <a:p>
            <a:pPr marL="109728" indent="0">
              <a:buNone/>
            </a:pPr>
            <a:r>
              <a:rPr kumimoji="1" lang="ja-JP" altLang="en-US" sz="3200" dirty="0"/>
              <a:t>　</a:t>
            </a:r>
            <a:r>
              <a:rPr kumimoji="1" lang="ja-JP" altLang="en-US" sz="3200" dirty="0" smtClean="0"/>
              <a:t>⇒　温室効果ガス少にもかかわらず</a:t>
            </a:r>
            <a:endParaRPr kumimoji="1" lang="en-US" altLang="ja-JP" sz="3200" dirty="0" smtClean="0"/>
          </a:p>
          <a:p>
            <a:pPr marL="109728" indent="0">
              <a:buNone/>
            </a:pPr>
            <a:r>
              <a:rPr lang="ja-JP" altLang="en-US" sz="3200" dirty="0"/>
              <a:t>　</a:t>
            </a:r>
            <a:r>
              <a:rPr lang="ja-JP" altLang="en-US" sz="3200" dirty="0" smtClean="0"/>
              <a:t>　　温暖化</a:t>
            </a:r>
            <a:endParaRPr lang="en-US" altLang="ja-JP" sz="3200" dirty="0" smtClean="0"/>
          </a:p>
          <a:p>
            <a:pPr marL="109728" indent="0">
              <a:buNone/>
            </a:pPr>
            <a:r>
              <a:rPr kumimoji="1" lang="ja-JP" altLang="en-US" sz="3200" dirty="0" smtClean="0"/>
              <a:t>②太陽の極大期＝温暖化</a:t>
            </a:r>
            <a:endParaRPr kumimoji="1" lang="en-US" altLang="ja-JP" sz="3200" dirty="0" smtClean="0"/>
          </a:p>
          <a:p>
            <a:pPr marL="109728" indent="0">
              <a:buNone/>
            </a:pPr>
            <a:r>
              <a:rPr lang="ja-JP" altLang="en-US" sz="3200" dirty="0"/>
              <a:t>　太陽</a:t>
            </a:r>
            <a:r>
              <a:rPr lang="ja-JP" altLang="en-US" sz="3200" dirty="0" smtClean="0"/>
              <a:t>の極小期＝寒冷化</a:t>
            </a:r>
            <a:endParaRPr lang="en-US" altLang="ja-JP" sz="3200" dirty="0" smtClean="0"/>
          </a:p>
          <a:p>
            <a:pPr marL="109728" indent="0">
              <a:buNone/>
            </a:pPr>
            <a:r>
              <a:rPr kumimoji="1" lang="ja-JP" altLang="en-US" sz="3200" dirty="0"/>
              <a:t>　</a:t>
            </a:r>
            <a:r>
              <a:rPr kumimoji="1" lang="ja-JP" altLang="en-US" sz="3200" dirty="0" smtClean="0"/>
              <a:t>　　　見事に一致！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39092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社会問題としての少子化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本当に望まれている支援とは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301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少子化の指標とは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kumimoji="1" lang="en-US" altLang="ja-JP" sz="3600" dirty="0" smtClean="0"/>
          </a:p>
          <a:p>
            <a:pPr marL="109728" indent="0">
              <a:buNone/>
            </a:pPr>
            <a:r>
              <a:rPr lang="ja-JP" altLang="en-US" sz="3600" dirty="0"/>
              <a:t>合計</a:t>
            </a:r>
            <a:r>
              <a:rPr lang="ja-JP" altLang="en-US" sz="3600" dirty="0" smtClean="0"/>
              <a:t>特殊出生率</a:t>
            </a:r>
            <a:endParaRPr lang="en-US" altLang="ja-JP" sz="3600" dirty="0" smtClean="0"/>
          </a:p>
          <a:p>
            <a:pPr marL="109728" indent="0">
              <a:buNone/>
            </a:pPr>
            <a:r>
              <a:rPr kumimoji="1" lang="ja-JP" altLang="en-US" sz="3600" dirty="0"/>
              <a:t>　</a:t>
            </a:r>
            <a:r>
              <a:rPr kumimoji="1" lang="ja-JP" altLang="en-US" sz="3600" dirty="0" smtClean="0"/>
              <a:t>＝</a:t>
            </a:r>
            <a:r>
              <a:rPr kumimoji="1" lang="en-US" altLang="ja-JP" sz="3600" dirty="0" smtClean="0"/>
              <a:t>1</a:t>
            </a:r>
            <a:r>
              <a:rPr kumimoji="1" lang="ja-JP" altLang="en-US" sz="3600" dirty="0" smtClean="0"/>
              <a:t>人の女性が生涯産む子供の数の</a:t>
            </a:r>
            <a:endParaRPr kumimoji="1" lang="en-US" altLang="ja-JP" sz="3600" dirty="0" smtClean="0"/>
          </a:p>
          <a:p>
            <a:pPr marL="109728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　平均数</a:t>
            </a:r>
            <a:endParaRPr lang="en-US" altLang="ja-JP" sz="3600" dirty="0" smtClean="0"/>
          </a:p>
          <a:p>
            <a:pPr marL="109728" indent="0">
              <a:buNone/>
            </a:pPr>
            <a:r>
              <a:rPr kumimoji="1" lang="ja-JP" altLang="en-US" sz="3600" dirty="0"/>
              <a:t>　</a:t>
            </a:r>
            <a:r>
              <a:rPr kumimoji="1" lang="ja-JP" altLang="en-US" sz="3600" dirty="0" smtClean="0"/>
              <a:t>　</a:t>
            </a:r>
            <a:endParaRPr kumimoji="1" lang="en-US" altLang="ja-JP" sz="3600" dirty="0" smtClean="0"/>
          </a:p>
          <a:p>
            <a:pPr marL="109728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　</a:t>
            </a:r>
            <a:r>
              <a:rPr lang="en-US" altLang="ja-JP" sz="3600" dirty="0" smtClean="0"/>
              <a:t>※</a:t>
            </a:r>
            <a:r>
              <a:rPr kumimoji="1" lang="ja-JP" altLang="en-US" sz="3200" dirty="0" smtClean="0"/>
              <a:t>人口維持には</a:t>
            </a:r>
            <a:r>
              <a:rPr kumimoji="1" lang="en-US" altLang="ja-JP" sz="3200" dirty="0" smtClean="0"/>
              <a:t>2.07</a:t>
            </a:r>
            <a:r>
              <a:rPr kumimoji="1" lang="ja-JP" altLang="en-US" sz="3200" dirty="0" smtClean="0"/>
              <a:t>必要！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42662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歴史的推移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kumimoji="1" lang="ja-JP" altLang="en-US" sz="3200" dirty="0" smtClean="0"/>
              <a:t>第二次世界大戦</a:t>
            </a:r>
            <a:r>
              <a:rPr lang="ja-JP" altLang="en-US" sz="3200" dirty="0" smtClean="0"/>
              <a:t>　　　産</a:t>
            </a:r>
            <a:r>
              <a:rPr lang="ja-JP" altLang="en-US" sz="3200" dirty="0" err="1" smtClean="0"/>
              <a:t>めよ</a:t>
            </a:r>
            <a:r>
              <a:rPr lang="ja-JP" altLang="en-US" sz="3200" dirty="0" smtClean="0"/>
              <a:t>殖やせよ　</a:t>
            </a:r>
            <a:endParaRPr lang="en-US" altLang="ja-JP" sz="3200" dirty="0" smtClean="0"/>
          </a:p>
          <a:p>
            <a:pPr marL="109728" indent="0">
              <a:buNone/>
            </a:pPr>
            <a:r>
              <a:rPr lang="en-US" altLang="ja-JP" sz="3200" dirty="0" smtClean="0"/>
              <a:t>1947</a:t>
            </a:r>
            <a:r>
              <a:rPr lang="ja-JP" altLang="en-US" sz="3200" dirty="0" smtClean="0"/>
              <a:t>～</a:t>
            </a:r>
            <a:r>
              <a:rPr lang="en-US" altLang="ja-JP" sz="3200" dirty="0" smtClean="0"/>
              <a:t>1949</a:t>
            </a:r>
            <a:r>
              <a:rPr lang="ja-JP" altLang="en-US" sz="3200" dirty="0" smtClean="0"/>
              <a:t>　　　　　第一次ベビーブーム</a:t>
            </a:r>
            <a:endParaRPr lang="en-US" altLang="ja-JP" sz="3200" dirty="0" smtClean="0"/>
          </a:p>
          <a:p>
            <a:pPr marL="109728" indent="0">
              <a:buNone/>
            </a:pPr>
            <a:r>
              <a:rPr lang="en-US" altLang="ja-JP" sz="3200" dirty="0" smtClean="0"/>
              <a:t>1950</a:t>
            </a:r>
            <a:r>
              <a:rPr lang="ja-JP" altLang="en-US" sz="3200" dirty="0" smtClean="0"/>
              <a:t>年代　　　　　　減少傾向</a:t>
            </a:r>
            <a:endParaRPr lang="en-US" altLang="ja-JP" sz="3200" dirty="0" smtClean="0"/>
          </a:p>
          <a:p>
            <a:pPr marL="109728" indent="0">
              <a:buNone/>
            </a:pPr>
            <a:r>
              <a:rPr lang="en-US" altLang="ja-JP" sz="3200" dirty="0" smtClean="0"/>
              <a:t>1966</a:t>
            </a:r>
            <a:r>
              <a:rPr lang="ja-JP" altLang="en-US" sz="3200" dirty="0" smtClean="0"/>
              <a:t>年　　　　　　　丙午　さらに減少</a:t>
            </a:r>
            <a:endParaRPr lang="en-US" altLang="ja-JP" sz="3200" dirty="0" smtClean="0"/>
          </a:p>
          <a:p>
            <a:pPr marL="109728" indent="0">
              <a:buNone/>
            </a:pPr>
            <a:r>
              <a:rPr lang="en-US" altLang="ja-JP" sz="3200" dirty="0" smtClean="0"/>
              <a:t>1971</a:t>
            </a:r>
            <a:r>
              <a:rPr lang="ja-JP" altLang="en-US" sz="3200" dirty="0" smtClean="0"/>
              <a:t>～</a:t>
            </a:r>
            <a:r>
              <a:rPr lang="en-US" altLang="ja-JP" sz="3200" dirty="0" smtClean="0"/>
              <a:t>1974</a:t>
            </a:r>
            <a:r>
              <a:rPr lang="ja-JP" altLang="en-US" sz="3200" dirty="0" smtClean="0"/>
              <a:t>　　　　　第二次ベビーブーム</a:t>
            </a:r>
            <a:endParaRPr lang="en-US" altLang="ja-JP" sz="3200" dirty="0" smtClean="0"/>
          </a:p>
          <a:p>
            <a:pPr marL="109728" indent="0">
              <a:buNone/>
            </a:pPr>
            <a:r>
              <a:rPr lang="en-US" altLang="ja-JP" sz="3200" dirty="0" smtClean="0"/>
              <a:t>1975</a:t>
            </a:r>
            <a:r>
              <a:rPr lang="ja-JP" altLang="en-US" sz="3200" dirty="0" smtClean="0"/>
              <a:t>～現在　　　　　減少傾向</a:t>
            </a:r>
            <a:endParaRPr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287513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少子化の原因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67544" y="2327621"/>
            <a:ext cx="4038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kumimoji="1" lang="en-US" altLang="ja-JP" sz="3600" dirty="0" smtClean="0"/>
              <a:t>1950</a:t>
            </a:r>
            <a:r>
              <a:rPr kumimoji="1" lang="ja-JP" altLang="en-US" sz="3600" dirty="0" smtClean="0"/>
              <a:t>年代の少子化</a:t>
            </a:r>
            <a:endParaRPr kumimoji="1" lang="en-US" altLang="ja-JP" sz="3600" dirty="0" smtClean="0"/>
          </a:p>
          <a:p>
            <a:pPr marL="109728" indent="0">
              <a:buNone/>
            </a:pPr>
            <a:endParaRPr lang="en-US" altLang="ja-JP" sz="3600" dirty="0"/>
          </a:p>
          <a:p>
            <a:pPr marL="109728" indent="0">
              <a:buNone/>
            </a:pPr>
            <a:r>
              <a:rPr kumimoji="1" lang="ja-JP" altLang="en-US" sz="2800" dirty="0" smtClean="0"/>
              <a:t>子供の重要性の減少</a:t>
            </a:r>
            <a:endParaRPr kumimoji="1" lang="en-US" altLang="ja-JP" sz="2800" dirty="0" smtClean="0"/>
          </a:p>
          <a:p>
            <a:pPr marL="109728" indent="0">
              <a:buNone/>
            </a:pPr>
            <a:r>
              <a:rPr lang="ja-JP" altLang="en-US" sz="2800" dirty="0"/>
              <a:t>社会</a:t>
            </a:r>
            <a:r>
              <a:rPr lang="ja-JP" altLang="en-US" sz="2800" dirty="0" smtClean="0"/>
              <a:t>保障制度の整備</a:t>
            </a:r>
            <a:endParaRPr lang="en-US" altLang="ja-JP" sz="2800" dirty="0" smtClean="0"/>
          </a:p>
          <a:p>
            <a:pPr marL="109728" indent="0">
              <a:buNone/>
            </a:pPr>
            <a:r>
              <a:rPr kumimoji="1" lang="ja-JP" altLang="en-US" sz="2800" dirty="0"/>
              <a:t>費用</a:t>
            </a:r>
            <a:r>
              <a:rPr kumimoji="1" lang="ja-JP" altLang="en-US" sz="2800" dirty="0" smtClean="0"/>
              <a:t>増大</a:t>
            </a:r>
            <a:endParaRPr kumimoji="1" lang="en-US" altLang="ja-JP" sz="2800" dirty="0" smtClean="0"/>
          </a:p>
          <a:p>
            <a:pPr marL="109728" indent="0">
              <a:buNone/>
            </a:pPr>
            <a:r>
              <a:rPr lang="ja-JP" altLang="en-US" sz="2800" dirty="0" smtClean="0"/>
              <a:t>人口妊娠中絶数の増加</a:t>
            </a:r>
            <a:endParaRPr kumimoji="1" lang="ja-JP" altLang="en-US" sz="2800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kumimoji="1" lang="en-US" altLang="ja-JP" sz="3600" dirty="0" smtClean="0"/>
              <a:t>1970</a:t>
            </a:r>
            <a:r>
              <a:rPr kumimoji="1" lang="ja-JP" altLang="en-US" sz="3600" dirty="0" smtClean="0"/>
              <a:t>年代の少子化</a:t>
            </a:r>
            <a:endParaRPr kumimoji="1" lang="en-US" altLang="ja-JP" sz="3600" dirty="0" smtClean="0"/>
          </a:p>
          <a:p>
            <a:pPr marL="109728" indent="0">
              <a:buNone/>
            </a:pPr>
            <a:endParaRPr lang="en-US" altLang="ja-JP" sz="3600" dirty="0"/>
          </a:p>
          <a:p>
            <a:pPr marL="109728" indent="0">
              <a:buNone/>
            </a:pPr>
            <a:r>
              <a:rPr kumimoji="1" lang="ja-JP" altLang="en-US" sz="2800" dirty="0" smtClean="0"/>
              <a:t>晩婚化</a:t>
            </a:r>
            <a:endParaRPr kumimoji="1" lang="en-US" altLang="ja-JP" sz="2800" dirty="0" smtClean="0"/>
          </a:p>
          <a:p>
            <a:pPr marL="109728" indent="0">
              <a:buNone/>
            </a:pPr>
            <a:r>
              <a:rPr lang="ja-JP" altLang="en-US" sz="2800" dirty="0" smtClean="0"/>
              <a:t>未婚率の上昇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98354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少子化のメリット・デメリット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kumimoji="1" lang="ja-JP" altLang="en-US" sz="3200" dirty="0" smtClean="0"/>
              <a:t>デメリット</a:t>
            </a:r>
            <a:endParaRPr kumimoji="1" lang="en-US" altLang="ja-JP" sz="3200" dirty="0" smtClean="0"/>
          </a:p>
          <a:p>
            <a:pPr marL="109728" indent="0">
              <a:buNone/>
            </a:pPr>
            <a:endParaRPr lang="en-US" altLang="ja-JP" sz="3200" dirty="0"/>
          </a:p>
          <a:p>
            <a:pPr marL="109728" indent="0">
              <a:buNone/>
            </a:pPr>
            <a:r>
              <a:rPr kumimoji="1" lang="ja-JP" altLang="en-US" sz="2800" dirty="0" smtClean="0"/>
              <a:t>高齢化</a:t>
            </a:r>
            <a:endParaRPr kumimoji="1" lang="en-US" altLang="ja-JP" sz="2800" dirty="0" smtClean="0"/>
          </a:p>
          <a:p>
            <a:pPr marL="109728" indent="0">
              <a:buNone/>
            </a:pPr>
            <a:r>
              <a:rPr kumimoji="1" lang="ja-JP" altLang="en-US" sz="2800" dirty="0" smtClean="0"/>
              <a:t>社会保障の負担増大</a:t>
            </a:r>
            <a:endParaRPr kumimoji="1" lang="en-US" altLang="ja-JP" sz="2800" dirty="0" smtClean="0"/>
          </a:p>
          <a:p>
            <a:pPr marL="109728" indent="0">
              <a:buNone/>
            </a:pPr>
            <a:r>
              <a:rPr lang="ja-JP" altLang="en-US" sz="2800" dirty="0" smtClean="0"/>
              <a:t>経済活力低下</a:t>
            </a:r>
            <a:endParaRPr lang="en-US" altLang="ja-JP" sz="2800" dirty="0" smtClean="0"/>
          </a:p>
          <a:p>
            <a:pPr marL="109728" indent="0">
              <a:buNone/>
            </a:pPr>
            <a:r>
              <a:rPr kumimoji="1" lang="ja-JP" altLang="en-US" sz="2800" dirty="0" smtClean="0"/>
              <a:t>地域活力低下</a:t>
            </a:r>
            <a:endParaRPr kumimoji="1" lang="en-US" altLang="ja-JP" sz="2800" dirty="0" smtClean="0"/>
          </a:p>
          <a:p>
            <a:pPr marL="109728" indent="0">
              <a:buNone/>
            </a:pPr>
            <a:r>
              <a:rPr lang="ja-JP" altLang="en-US" sz="2800" dirty="0"/>
              <a:t>子供</a:t>
            </a:r>
            <a:r>
              <a:rPr lang="ja-JP" altLang="en-US" sz="2800" dirty="0" smtClean="0"/>
              <a:t>の自立性減退</a:t>
            </a:r>
            <a:endParaRPr kumimoji="1" lang="ja-JP" altLang="en-US" sz="2800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kumimoji="1" lang="ja-JP" altLang="en-US" sz="3200" dirty="0" smtClean="0"/>
              <a:t>メリット</a:t>
            </a:r>
            <a:endParaRPr kumimoji="1" lang="en-US" altLang="ja-JP" sz="3200" dirty="0" smtClean="0"/>
          </a:p>
          <a:p>
            <a:pPr marL="109728" indent="0">
              <a:buNone/>
            </a:pPr>
            <a:endParaRPr lang="en-US" altLang="ja-JP" sz="3200" dirty="0"/>
          </a:p>
          <a:p>
            <a:pPr marL="109728" indent="0">
              <a:buNone/>
            </a:pPr>
            <a:r>
              <a:rPr kumimoji="1" lang="ja-JP" altLang="en-US" sz="2800" dirty="0" smtClean="0"/>
              <a:t>混雑緩和</a:t>
            </a:r>
            <a:endParaRPr kumimoji="1" lang="en-US" altLang="ja-JP" sz="2800" dirty="0" smtClean="0"/>
          </a:p>
          <a:p>
            <a:pPr marL="109728" indent="0">
              <a:buNone/>
            </a:pPr>
            <a:r>
              <a:rPr lang="ja-JP" altLang="en-US" sz="2800" dirty="0" smtClean="0"/>
              <a:t>受験、就職の競争緩和</a:t>
            </a:r>
            <a:endParaRPr lang="en-US" altLang="ja-JP" sz="2800" dirty="0" smtClean="0"/>
          </a:p>
          <a:p>
            <a:pPr marL="109728" indent="0">
              <a:buNone/>
            </a:pPr>
            <a:r>
              <a:rPr kumimoji="1" lang="ja-JP" altLang="en-US" sz="2800" dirty="0" smtClean="0"/>
              <a:t>雇用促進</a:t>
            </a:r>
            <a:endParaRPr kumimoji="1" lang="en-US" altLang="ja-JP" sz="2800" dirty="0" smtClean="0"/>
          </a:p>
          <a:p>
            <a:pPr marL="109728" indent="0">
              <a:buNone/>
            </a:pPr>
            <a:r>
              <a:rPr lang="ja-JP" altLang="en-US" sz="2800" dirty="0"/>
              <a:t>ゆとり</a:t>
            </a:r>
            <a:r>
              <a:rPr lang="ja-JP" altLang="en-US" sz="2800" dirty="0" smtClean="0"/>
              <a:t>ある子育て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91097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子育て支援の３要素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kumimoji="1" lang="en-US" altLang="ja-JP" dirty="0" smtClean="0"/>
          </a:p>
          <a:p>
            <a:pPr marL="109728" indent="0">
              <a:buNone/>
            </a:pPr>
            <a:r>
              <a:rPr lang="ja-JP" altLang="en-US" sz="3600" dirty="0" smtClean="0"/>
              <a:t>①少子化対策</a:t>
            </a:r>
            <a:endParaRPr lang="en-US" altLang="ja-JP" sz="3600" dirty="0" smtClean="0"/>
          </a:p>
          <a:p>
            <a:pPr marL="109728" indent="0">
              <a:buNone/>
            </a:pPr>
            <a:r>
              <a:rPr kumimoji="1" lang="ja-JP" altLang="en-US" sz="3600" dirty="0" smtClean="0"/>
              <a:t>②児童福祉政策</a:t>
            </a:r>
            <a:endParaRPr kumimoji="1" lang="en-US" altLang="ja-JP" sz="3600" dirty="0" smtClean="0"/>
          </a:p>
          <a:p>
            <a:pPr marL="109728" indent="0">
              <a:buNone/>
            </a:pPr>
            <a:r>
              <a:rPr lang="ja-JP" altLang="en-US" sz="3600" dirty="0" smtClean="0"/>
              <a:t>③男女共同参画社会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23272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消費社会の理論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何故ものを欲しがるのか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endParaRPr kumimoji="1" lang="ja-JP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79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現在の日本社会は</a:t>
            </a:r>
            <a:r>
              <a:rPr kumimoji="1" lang="ja-JP" altLang="en-US" dirty="0" err="1" smtClean="0"/>
              <a:t>．</a:t>
            </a:r>
            <a:r>
              <a:rPr lang="ja-JP" altLang="en-US" dirty="0" err="1" smtClean="0"/>
              <a:t>．．．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5400" dirty="0" smtClean="0"/>
              <a:t>　　</a:t>
            </a:r>
            <a:r>
              <a:rPr kumimoji="1" lang="ja-JP" altLang="en-US" sz="7200" dirty="0" smtClean="0"/>
              <a:t>大衆消費社会</a:t>
            </a:r>
            <a:endParaRPr lang="en-US" altLang="ja-JP" sz="7200" dirty="0"/>
          </a:p>
          <a:p>
            <a:pPr marL="0" indent="0">
              <a:buNone/>
            </a:pP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＝ある</a:t>
            </a:r>
            <a:r>
              <a:rPr lang="ja-JP" altLang="en-US" sz="3600" dirty="0"/>
              <a:t>程度</a:t>
            </a:r>
            <a:r>
              <a:rPr lang="ja-JP" altLang="en-US" sz="3600" dirty="0" smtClean="0"/>
              <a:t>の豊かさが広範囲で実現さ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err="1" smtClean="0"/>
              <a:t>れて</a:t>
            </a:r>
            <a:r>
              <a:rPr lang="ja-JP" altLang="en-US" sz="3600" dirty="0" smtClean="0"/>
              <a:t>いる社会　　　　　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3512992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ガルブレイスの理論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25112"/>
          </a:xfrm>
        </p:spPr>
        <p:txBody>
          <a:bodyPr/>
          <a:lstStyle/>
          <a:p>
            <a:endParaRPr kumimoji="1" lang="en-US" altLang="ja-JP" dirty="0" smtClean="0"/>
          </a:p>
          <a:p>
            <a:pPr marL="109728" indent="0">
              <a:buNone/>
            </a:pPr>
            <a:r>
              <a:rPr lang="ja-JP" altLang="en-US" sz="4000" dirty="0" smtClean="0"/>
              <a:t>生産者の二重の機能</a:t>
            </a:r>
            <a:r>
              <a:rPr lang="ja-JP" altLang="en-US" sz="4000" dirty="0"/>
              <a:t>　</a:t>
            </a:r>
            <a:endParaRPr lang="en-US" altLang="ja-JP" sz="4000" dirty="0" smtClean="0"/>
          </a:p>
          <a:p>
            <a:pPr marL="109728" indent="0">
              <a:buNone/>
            </a:pPr>
            <a:endParaRPr lang="en-US" altLang="ja-JP" sz="4000" dirty="0"/>
          </a:p>
          <a:p>
            <a:pPr marL="109728" indent="0">
              <a:buNone/>
            </a:pPr>
            <a:r>
              <a:rPr lang="ja-JP" altLang="en-US" sz="4000" dirty="0" smtClean="0"/>
              <a:t>　１</a:t>
            </a:r>
            <a:r>
              <a:rPr lang="en-US" altLang="ja-JP" sz="4000" dirty="0" smtClean="0"/>
              <a:t>)</a:t>
            </a:r>
            <a:r>
              <a:rPr lang="ja-JP" altLang="en-US" sz="4000" dirty="0" smtClean="0"/>
              <a:t>　商品やサービスの生産</a:t>
            </a:r>
            <a:endParaRPr lang="en-US" altLang="ja-JP" sz="4000" dirty="0" smtClean="0"/>
          </a:p>
          <a:p>
            <a:pPr marL="109728" indent="0">
              <a:buNone/>
            </a:pPr>
            <a:r>
              <a:rPr kumimoji="1" lang="ja-JP" altLang="en-US" sz="4000" dirty="0"/>
              <a:t>　</a:t>
            </a:r>
            <a:r>
              <a:rPr lang="ja-JP" altLang="en-US" sz="4000" dirty="0"/>
              <a:t>２</a:t>
            </a:r>
            <a:r>
              <a:rPr lang="ja-JP" altLang="en-US" sz="4000" dirty="0" smtClean="0"/>
              <a:t>）それを消費する欲望の創出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85369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日本社会の変化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kumimoji="1" lang="ja-JP" altLang="en-US" sz="4000" dirty="0" smtClean="0"/>
              <a:t>高度経済成長期</a:t>
            </a:r>
            <a:endParaRPr kumimoji="1" lang="en-US" altLang="ja-JP" sz="4000" dirty="0" smtClean="0"/>
          </a:p>
          <a:p>
            <a:pPr marL="109728" indent="0">
              <a:buNone/>
            </a:pPr>
            <a:r>
              <a:rPr lang="ja-JP" altLang="en-US" sz="4000" dirty="0" smtClean="0"/>
              <a:t>→</a:t>
            </a:r>
            <a:r>
              <a:rPr lang="ja-JP" altLang="en-US" sz="3200" dirty="0" smtClean="0"/>
              <a:t>会社中心</a:t>
            </a:r>
            <a:r>
              <a:rPr lang="en-US" altLang="ja-JP" sz="3200" dirty="0" smtClean="0"/>
              <a:t>/</a:t>
            </a:r>
            <a:r>
              <a:rPr lang="ja-JP" altLang="en-US" sz="3200" dirty="0" smtClean="0"/>
              <a:t>会社人間</a:t>
            </a:r>
            <a:r>
              <a:rPr lang="en-US" altLang="ja-JP" sz="3200" dirty="0" smtClean="0"/>
              <a:t>/</a:t>
            </a:r>
            <a:r>
              <a:rPr lang="ja-JP" altLang="en-US" sz="3200" dirty="0" smtClean="0"/>
              <a:t>仕事中毒</a:t>
            </a:r>
            <a:r>
              <a:rPr lang="en-US" altLang="ja-JP" sz="3200" dirty="0" smtClean="0"/>
              <a:t>/</a:t>
            </a:r>
            <a:r>
              <a:rPr lang="ja-JP" altLang="en-US" sz="3200" dirty="0" smtClean="0"/>
              <a:t>滅私奉公</a:t>
            </a:r>
            <a:endParaRPr lang="en-US" altLang="ja-JP" sz="3200" dirty="0" smtClean="0"/>
          </a:p>
          <a:p>
            <a:pPr marL="109728" indent="0">
              <a:buNone/>
            </a:pPr>
            <a:endParaRPr lang="en-US" altLang="ja-JP" sz="4000" dirty="0" smtClean="0"/>
          </a:p>
          <a:p>
            <a:pPr marL="109728" indent="0">
              <a:buNone/>
            </a:pPr>
            <a:r>
              <a:rPr lang="en-US" altLang="ja-JP" sz="4000" dirty="0" smtClean="0"/>
              <a:t>1970</a:t>
            </a:r>
            <a:r>
              <a:rPr lang="ja-JP" altLang="en-US" sz="4000" dirty="0" smtClean="0"/>
              <a:t>年代</a:t>
            </a:r>
            <a:endParaRPr lang="en-US" altLang="ja-JP" sz="4000" dirty="0" smtClean="0"/>
          </a:p>
          <a:p>
            <a:pPr marL="109728" indent="0">
              <a:buNone/>
            </a:pPr>
            <a:r>
              <a:rPr lang="ja-JP" altLang="en-US" sz="3200" dirty="0" smtClean="0"/>
              <a:t>→マイホーム主義</a:t>
            </a:r>
            <a:r>
              <a:rPr lang="en-US" altLang="ja-JP" sz="3200" dirty="0" smtClean="0"/>
              <a:t>/</a:t>
            </a:r>
            <a:r>
              <a:rPr lang="ja-JP" altLang="en-US" sz="3200" dirty="0" smtClean="0"/>
              <a:t>滅公奉私</a:t>
            </a:r>
            <a:endParaRPr lang="en-US" altLang="ja-JP" sz="3200" dirty="0" smtClean="0"/>
          </a:p>
          <a:p>
            <a:pPr marL="109728" indent="0">
              <a:buNone/>
            </a:pPr>
            <a:r>
              <a:rPr lang="ja-JP" altLang="en-US" sz="3200" dirty="0"/>
              <a:t>　</a:t>
            </a:r>
            <a:r>
              <a:rPr lang="ja-JP" altLang="en-US" sz="3200" dirty="0" smtClean="0"/>
              <a:t>生産</a:t>
            </a:r>
            <a:r>
              <a:rPr lang="ja-JP" altLang="en-US" sz="3200" dirty="0" smtClean="0"/>
              <a:t>から消費</a:t>
            </a:r>
            <a:r>
              <a:rPr lang="ja-JP" altLang="en-US" sz="3200" dirty="0" smtClean="0"/>
              <a:t>へ</a:t>
            </a:r>
            <a:endParaRPr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398070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ジャンボードリヤールの理論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kumimoji="1" lang="ja-JP" altLang="en-US" sz="3200" dirty="0" smtClean="0"/>
              <a:t>商品　①使用価値</a:t>
            </a:r>
            <a:endParaRPr kumimoji="1" lang="en-US" altLang="ja-JP" sz="3200" dirty="0" smtClean="0"/>
          </a:p>
          <a:p>
            <a:pPr marL="109728" indent="0">
              <a:buNone/>
            </a:pPr>
            <a:r>
              <a:rPr lang="ja-JP" altLang="en-US" sz="3200" dirty="0"/>
              <a:t>　</a:t>
            </a:r>
            <a:r>
              <a:rPr lang="ja-JP" altLang="en-US" sz="3200" dirty="0" smtClean="0"/>
              <a:t>　　②交換価値</a:t>
            </a:r>
            <a:endParaRPr lang="en-US" altLang="ja-JP" sz="3200" dirty="0" smtClean="0"/>
          </a:p>
          <a:p>
            <a:pPr marL="109728" indent="0">
              <a:buNone/>
            </a:pPr>
            <a:r>
              <a:rPr kumimoji="1" lang="ja-JP" altLang="en-US" sz="3200" dirty="0"/>
              <a:t>　</a:t>
            </a:r>
            <a:r>
              <a:rPr kumimoji="1" lang="ja-JP" altLang="en-US" sz="3200" dirty="0" smtClean="0"/>
              <a:t>　　③記号価値</a:t>
            </a:r>
            <a:endParaRPr kumimoji="1" lang="en-US" altLang="ja-JP" sz="3200" dirty="0" smtClean="0"/>
          </a:p>
          <a:p>
            <a:pPr marL="109728" indent="0">
              <a:buNone/>
            </a:pPr>
            <a:endParaRPr lang="en-US" altLang="ja-JP" sz="3200" dirty="0"/>
          </a:p>
          <a:p>
            <a:pPr marL="109728" indent="0">
              <a:buNone/>
            </a:pPr>
            <a:r>
              <a:rPr kumimoji="1" lang="ja-JP" altLang="en-US" sz="3200" dirty="0" smtClean="0"/>
              <a:t>消費とは</a:t>
            </a:r>
            <a:r>
              <a:rPr kumimoji="1" lang="en-US" altLang="ja-JP" sz="3200" dirty="0" smtClean="0"/>
              <a:t>…</a:t>
            </a:r>
          </a:p>
          <a:p>
            <a:pPr marL="109728" indent="0">
              <a:buNone/>
            </a:pPr>
            <a:r>
              <a:rPr lang="ja-JP" altLang="en-US" sz="3200" dirty="0" smtClean="0"/>
              <a:t>　　　　</a:t>
            </a:r>
            <a:r>
              <a:rPr kumimoji="1" lang="ja-JP" altLang="en-US" sz="4400" dirty="0" smtClean="0"/>
              <a:t>記号の操作活動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879032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地球温暖化の原因とは？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CO</a:t>
            </a:r>
            <a:r>
              <a:rPr lang="ja-JP" altLang="en-US" dirty="0" smtClean="0"/>
              <a:t>₂は地球温暖化の原因ではない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3975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太陽</a:t>
            </a:r>
            <a:r>
              <a:rPr lang="ja-JP" altLang="en-US" dirty="0" smtClean="0"/>
              <a:t>活動とは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ja-JP" dirty="0" smtClean="0"/>
          </a:p>
          <a:p>
            <a:pPr marL="109728" indent="0">
              <a:buNone/>
            </a:pPr>
            <a:r>
              <a:rPr kumimoji="1" lang="ja-JP" altLang="en-US" sz="3600" dirty="0" smtClean="0"/>
              <a:t>　　極大期　太陽活動は盛ん</a:t>
            </a:r>
            <a:endParaRPr kumimoji="1" lang="en-US" altLang="ja-JP" sz="3600" dirty="0" smtClean="0"/>
          </a:p>
          <a:p>
            <a:pPr marL="109728" indent="0">
              <a:buNone/>
            </a:pPr>
            <a:r>
              <a:rPr lang="ja-JP" altLang="en-US" sz="3600" dirty="0" smtClean="0"/>
              <a:t>　　　　　　気温上昇</a:t>
            </a:r>
            <a:endParaRPr kumimoji="1" lang="en-US" altLang="ja-JP" sz="3600" dirty="0" smtClean="0"/>
          </a:p>
          <a:p>
            <a:pPr marL="109728" indent="0">
              <a:buNone/>
            </a:pPr>
            <a:endParaRPr lang="en-US" altLang="ja-JP" sz="3600" dirty="0" smtClean="0"/>
          </a:p>
          <a:p>
            <a:pPr marL="109728" indent="0">
              <a:buNone/>
            </a:pPr>
            <a:r>
              <a:rPr lang="ja-JP" altLang="en-US" sz="3600" dirty="0" smtClean="0"/>
              <a:t>　　極小期　太陽活動は盛んではない</a:t>
            </a:r>
            <a:endParaRPr lang="en-US" altLang="ja-JP" sz="3600" dirty="0" smtClean="0"/>
          </a:p>
          <a:p>
            <a:pPr marL="109728" indent="0">
              <a:buNone/>
            </a:pPr>
            <a:r>
              <a:rPr kumimoji="1" lang="ja-JP" altLang="en-US" sz="3600" dirty="0"/>
              <a:t>　</a:t>
            </a:r>
            <a:r>
              <a:rPr kumimoji="1" lang="ja-JP" altLang="en-US" sz="3600" dirty="0" smtClean="0"/>
              <a:t>　　　　　気温下がる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29033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過去の事例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kumimoji="1" lang="ja-JP" altLang="en-US" sz="3600" dirty="0" smtClean="0"/>
              <a:t>紀元</a:t>
            </a:r>
            <a:r>
              <a:rPr kumimoji="1" lang="en-US" altLang="ja-JP" sz="3600" dirty="0" smtClean="0"/>
              <a:t>600</a:t>
            </a:r>
            <a:r>
              <a:rPr kumimoji="1" lang="ja-JP" altLang="en-US" sz="3600" dirty="0" smtClean="0"/>
              <a:t>年</a:t>
            </a:r>
            <a:r>
              <a:rPr lang="ja-JP" altLang="en-US" sz="3600" dirty="0" smtClean="0"/>
              <a:t>～　</a:t>
            </a:r>
            <a:endParaRPr lang="en-US" altLang="ja-JP" sz="3600" dirty="0" smtClean="0"/>
          </a:p>
          <a:p>
            <a:pPr marL="109728" indent="0">
              <a:buNone/>
            </a:pPr>
            <a:r>
              <a:rPr kumimoji="1" lang="ja-JP" altLang="en-US" sz="3600" dirty="0"/>
              <a:t>　</a:t>
            </a:r>
            <a:r>
              <a:rPr kumimoji="1" lang="ja-JP" altLang="en-US" sz="3600" dirty="0" smtClean="0"/>
              <a:t>　紀元</a:t>
            </a:r>
            <a:r>
              <a:rPr kumimoji="1" lang="en-US" altLang="ja-JP" sz="3600" dirty="0" smtClean="0"/>
              <a:t>1150</a:t>
            </a:r>
            <a:r>
              <a:rPr kumimoji="1" lang="ja-JP" altLang="en-US" sz="3600" dirty="0" smtClean="0"/>
              <a:t>年</a:t>
            </a:r>
            <a:endParaRPr kumimoji="1" lang="en-US" altLang="ja-JP" sz="3600" dirty="0" smtClean="0"/>
          </a:p>
          <a:p>
            <a:pPr marL="109728" indent="0">
              <a:buNone/>
            </a:pPr>
            <a:endParaRPr lang="en-US" altLang="ja-JP" sz="2800" dirty="0"/>
          </a:p>
          <a:p>
            <a:pPr marL="109728" indent="0">
              <a:buNone/>
            </a:pPr>
            <a:r>
              <a:rPr kumimoji="1" lang="ja-JP" altLang="en-US" sz="2800" dirty="0" smtClean="0"/>
              <a:t>　　地球温暖化</a:t>
            </a:r>
            <a:endParaRPr lang="en-US" altLang="ja-JP" sz="2800" dirty="0"/>
          </a:p>
          <a:p>
            <a:pPr marL="109728" indent="0">
              <a:buNone/>
            </a:pPr>
            <a:endParaRPr kumimoji="1" lang="en-US" altLang="ja-JP" sz="2800" dirty="0" smtClean="0"/>
          </a:p>
          <a:p>
            <a:pPr marL="109728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ワインの生産増加</a:t>
            </a:r>
            <a:endParaRPr lang="en-US" altLang="ja-JP" sz="2800" dirty="0" smtClean="0"/>
          </a:p>
          <a:p>
            <a:pPr marL="109728" indent="0">
              <a:buNone/>
            </a:pPr>
            <a:r>
              <a:rPr kumimoji="1" lang="ja-JP" altLang="en-US" sz="2800" dirty="0" smtClean="0"/>
              <a:t>　　十字軍</a:t>
            </a:r>
            <a:r>
              <a:rPr kumimoji="1" lang="ja-JP" altLang="en-US" sz="2800" dirty="0"/>
              <a:t>遠征</a:t>
            </a:r>
            <a:endParaRPr kumimoji="1" lang="en-US" altLang="ja-JP" sz="2800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12940" y="2060848"/>
            <a:ext cx="4038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kumimoji="1" lang="en-US" altLang="ja-JP" sz="3600" dirty="0" smtClean="0"/>
              <a:t>14</a:t>
            </a:r>
            <a:r>
              <a:rPr kumimoji="1" lang="ja-JP" altLang="en-US" sz="3600" dirty="0" smtClean="0"/>
              <a:t>世紀半ば～</a:t>
            </a:r>
            <a:endParaRPr kumimoji="1" lang="en-US" altLang="ja-JP" sz="3600" dirty="0" smtClean="0"/>
          </a:p>
          <a:p>
            <a:pPr marL="109728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　</a:t>
            </a:r>
            <a:r>
              <a:rPr lang="en-US" altLang="ja-JP" sz="3600" dirty="0" smtClean="0"/>
              <a:t>19</a:t>
            </a:r>
            <a:r>
              <a:rPr lang="ja-JP" altLang="en-US" sz="3600" dirty="0" smtClean="0"/>
              <a:t>世紀半ば</a:t>
            </a:r>
            <a:endParaRPr lang="en-US" altLang="ja-JP" sz="3600" dirty="0" smtClean="0"/>
          </a:p>
          <a:p>
            <a:pPr marL="109728" indent="0">
              <a:buNone/>
            </a:pPr>
            <a:endParaRPr lang="en-US" altLang="ja-JP" sz="3600" dirty="0" smtClean="0"/>
          </a:p>
          <a:p>
            <a:pPr marL="109728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　</a:t>
            </a:r>
            <a:r>
              <a:rPr lang="ja-JP" altLang="en-US" sz="2800" dirty="0" smtClean="0"/>
              <a:t>地球小氷期</a:t>
            </a:r>
            <a:endParaRPr lang="en-US" altLang="ja-JP" sz="2800" dirty="0" smtClean="0"/>
          </a:p>
          <a:p>
            <a:pPr marL="109728" indent="0">
              <a:buNone/>
            </a:pPr>
            <a:endParaRPr kumimoji="1" lang="en-US" altLang="ja-JP" sz="2800" dirty="0" smtClean="0"/>
          </a:p>
          <a:p>
            <a:pPr marL="109728" indent="0">
              <a:buNone/>
            </a:pPr>
            <a:r>
              <a:rPr lang="ja-JP" altLang="en-US" sz="2800" dirty="0" smtClean="0"/>
              <a:t>旱魃、凶作、飢饉多発</a:t>
            </a:r>
            <a:endParaRPr lang="en-US" altLang="ja-JP" sz="2800" dirty="0" smtClean="0"/>
          </a:p>
          <a:p>
            <a:pPr marL="109728" indent="0">
              <a:buNone/>
            </a:pPr>
            <a:r>
              <a:rPr kumimoji="1" lang="en-US" altLang="ja-JP" sz="2800" dirty="0" smtClean="0"/>
              <a:t>EX</a:t>
            </a:r>
            <a:r>
              <a:rPr kumimoji="1" lang="ja-JP" altLang="en-US" sz="2800" dirty="0" smtClean="0"/>
              <a:t>）江戸四大飢饉</a:t>
            </a:r>
            <a:endParaRPr kumimoji="1" lang="en-US" altLang="ja-JP" sz="2800" dirty="0"/>
          </a:p>
          <a:p>
            <a:pPr marL="109728" indent="0">
              <a:buNone/>
            </a:pPr>
            <a:endParaRPr kumimoji="1" lang="ja-JP" altLang="en-US" sz="2800" dirty="0"/>
          </a:p>
        </p:txBody>
      </p:sp>
      <p:sp>
        <p:nvSpPr>
          <p:cNvPr id="5" name="下矢印 4"/>
          <p:cNvSpPr/>
          <p:nvPr/>
        </p:nvSpPr>
        <p:spPr>
          <a:xfrm>
            <a:off x="2051720" y="4509120"/>
            <a:ext cx="576064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下矢印 5"/>
          <p:cNvSpPr/>
          <p:nvPr/>
        </p:nvSpPr>
        <p:spPr>
          <a:xfrm>
            <a:off x="6372200" y="4530858"/>
            <a:ext cx="720080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63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バン">
  <a:themeElements>
    <a:clrScheme name="アーバン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アーバン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アーバン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2911</TotalTime>
  <Words>234</Words>
  <Application>Microsoft Office PowerPoint</Application>
  <PresentationFormat>画面に合わせる (4:3)</PresentationFormat>
  <Paragraphs>110</Paragraphs>
  <Slides>16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アーバン</vt:lpstr>
      <vt:lpstr>TOPIC</vt:lpstr>
      <vt:lpstr>消費社会の理論</vt:lpstr>
      <vt:lpstr>現在の日本社会は．．．．</vt:lpstr>
      <vt:lpstr>ガルブレイスの理論</vt:lpstr>
      <vt:lpstr>日本社会の変化</vt:lpstr>
      <vt:lpstr>ジャンボードリヤールの理論</vt:lpstr>
      <vt:lpstr>地球温暖化の原因とは？</vt:lpstr>
      <vt:lpstr>太陽活動とは</vt:lpstr>
      <vt:lpstr>過去の事例</vt:lpstr>
      <vt:lpstr>注目！</vt:lpstr>
      <vt:lpstr>社会問題としての少子化</vt:lpstr>
      <vt:lpstr>少子化の指標とは</vt:lpstr>
      <vt:lpstr>歴史的推移</vt:lpstr>
      <vt:lpstr>少子化の原因</vt:lpstr>
      <vt:lpstr>少子化のメリット・デメリット</vt:lpstr>
      <vt:lpstr>子育て支援の３要素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消費社会の理論</dc:title>
  <dc:creator>Windows ユーザー</dc:creator>
  <cp:lastModifiedBy>Windows ユーザー</cp:lastModifiedBy>
  <cp:revision>17</cp:revision>
  <cp:lastPrinted>2012-08-12T13:51:34Z</cp:lastPrinted>
  <dcterms:created xsi:type="dcterms:W3CDTF">2012-08-10T10:09:54Z</dcterms:created>
  <dcterms:modified xsi:type="dcterms:W3CDTF">2012-08-12T14:00:22Z</dcterms:modified>
</cp:coreProperties>
</file>