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3" autoAdjust="0"/>
    <p:restoredTop sz="91507" autoAdjust="0"/>
  </p:normalViewPr>
  <p:slideViewPr>
    <p:cSldViewPr>
      <p:cViewPr varScale="1">
        <p:scale>
          <a:sx n="71" d="100"/>
          <a:sy n="71" d="100"/>
        </p:scale>
        <p:origin x="-4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F6C22-07E7-473E-AD13-FC4F4BFCB78A}" type="datetimeFigureOut">
              <a:rPr kumimoji="1" lang="ja-JP" altLang="en-US" smtClean="0"/>
              <a:pPr/>
              <a:t>2011/2/8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86C8D-3F1F-4CC3-BA2A-F3B2893EBC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kern="1200" dirty="0" smtClean="0">
                <a:solidFill>
                  <a:schemeClr val="tx1"/>
                </a:solidFill>
                <a:latin typeface="+mn-lt"/>
                <a:ea typeface="+mn-ea"/>
                <a:cs typeface="+mn-cs"/>
              </a:rPr>
              <a:t/>
            </a:r>
            <a:br>
              <a:rPr kumimoji="1" lang="ja-JP" altLang="en-US" sz="1200" kern="1200" dirty="0" smtClean="0">
                <a:solidFill>
                  <a:schemeClr val="tx1"/>
                </a:solidFill>
                <a:latin typeface="+mn-lt"/>
                <a:ea typeface="+mn-ea"/>
                <a:cs typeface="+mn-cs"/>
              </a:rPr>
            </a:br>
            <a:r>
              <a:rPr kumimoji="1" lang="ja-JP" altLang="en-US" sz="1200" kern="1200" dirty="0" smtClean="0">
                <a:solidFill>
                  <a:schemeClr val="tx1"/>
                </a:solidFill>
                <a:latin typeface="+mn-lt"/>
                <a:ea typeface="+mn-ea"/>
                <a:cs typeface="+mn-cs"/>
              </a:rPr>
              <a:t>譲許表に掲載されている関税分類品目のこと。生産段階での各品目に対して、さらに様々な特長によって細かく分類がなされており、例えば、「コメ」という品目に関するタリフラインは、もみ、玄米、精米、砕米など</a:t>
            </a:r>
            <a:r>
              <a:rPr kumimoji="1" lang="en-US" altLang="ja-JP" sz="1200" kern="1200" dirty="0" smtClean="0">
                <a:solidFill>
                  <a:schemeClr val="tx1"/>
                </a:solidFill>
                <a:latin typeface="+mn-lt"/>
                <a:ea typeface="+mn-ea"/>
                <a:cs typeface="+mn-cs"/>
              </a:rPr>
              <a:t>17</a:t>
            </a:r>
            <a:r>
              <a:rPr kumimoji="1" lang="ja-JP" altLang="en-US" sz="1200" kern="1200" dirty="0" smtClean="0">
                <a:solidFill>
                  <a:schemeClr val="tx1"/>
                </a:solidFill>
                <a:latin typeface="+mn-lt"/>
                <a:ea typeface="+mn-ea"/>
                <a:cs typeface="+mn-cs"/>
              </a:rPr>
              <a:t>ある。タリフライン数は、国・地域毎に異なり、日本が</a:t>
            </a:r>
            <a:r>
              <a:rPr kumimoji="1" lang="en-US" altLang="ja-JP" sz="1200" kern="1200" dirty="0" smtClean="0">
                <a:solidFill>
                  <a:schemeClr val="tx1"/>
                </a:solidFill>
                <a:latin typeface="+mn-lt"/>
                <a:ea typeface="+mn-ea"/>
                <a:cs typeface="+mn-cs"/>
              </a:rPr>
              <a:t>WTO </a:t>
            </a:r>
            <a:r>
              <a:rPr kumimoji="1" lang="ja-JP" altLang="en-US" sz="1200" kern="1200" dirty="0" smtClean="0">
                <a:solidFill>
                  <a:schemeClr val="tx1"/>
                </a:solidFill>
                <a:latin typeface="+mn-lt"/>
                <a:ea typeface="+mn-ea"/>
                <a:cs typeface="+mn-cs"/>
              </a:rPr>
              <a:t>に通報している農畜産物のタリフラインは</a:t>
            </a:r>
            <a:r>
              <a:rPr kumimoji="1" lang="en-US" altLang="ja-JP" sz="1200" kern="1200" dirty="0" smtClean="0">
                <a:solidFill>
                  <a:schemeClr val="tx1"/>
                </a:solidFill>
                <a:latin typeface="+mn-lt"/>
                <a:ea typeface="+mn-ea"/>
                <a:cs typeface="+mn-cs"/>
              </a:rPr>
              <a:t>1,332</a:t>
            </a:r>
            <a:r>
              <a:rPr kumimoji="1" lang="ja-JP" altLang="en-US" sz="1200" kern="1200" dirty="0" smtClean="0">
                <a:solidFill>
                  <a:schemeClr val="tx1"/>
                </a:solidFill>
                <a:latin typeface="+mn-lt"/>
                <a:ea typeface="+mn-ea"/>
                <a:cs typeface="+mn-cs"/>
              </a:rPr>
              <a:t>（うち有税タリフラインは</a:t>
            </a:r>
            <a:r>
              <a:rPr kumimoji="1" lang="en-US" altLang="ja-JP" sz="1200" kern="1200" dirty="0" smtClean="0">
                <a:solidFill>
                  <a:schemeClr val="tx1"/>
                </a:solidFill>
                <a:latin typeface="+mn-lt"/>
                <a:ea typeface="+mn-ea"/>
                <a:cs typeface="+mn-cs"/>
              </a:rPr>
              <a:t>1,013</a:t>
            </a:r>
            <a:r>
              <a:rPr kumimoji="1" lang="ja-JP" altLang="en-US" sz="1200" kern="1200" dirty="0" smtClean="0">
                <a:solidFill>
                  <a:schemeClr val="tx1"/>
                </a:solidFill>
                <a:latin typeface="+mn-lt"/>
                <a:ea typeface="+mn-ea"/>
                <a:cs typeface="+mn-cs"/>
              </a:rPr>
              <a:t>）ある。なお、</a:t>
            </a:r>
            <a:r>
              <a:rPr kumimoji="1" lang="en-US" altLang="ja-JP" sz="1200" kern="1200" dirty="0" smtClean="0">
                <a:solidFill>
                  <a:schemeClr val="tx1"/>
                </a:solidFill>
                <a:latin typeface="+mn-lt"/>
                <a:ea typeface="+mn-ea"/>
                <a:cs typeface="+mn-cs"/>
              </a:rPr>
              <a:t>EU </a:t>
            </a:r>
            <a:r>
              <a:rPr kumimoji="1" lang="ja-JP" altLang="en-US" sz="1200" kern="1200" dirty="0" smtClean="0">
                <a:solidFill>
                  <a:schemeClr val="tx1"/>
                </a:solidFill>
                <a:latin typeface="+mn-lt"/>
                <a:ea typeface="+mn-ea"/>
                <a:cs typeface="+mn-cs"/>
              </a:rPr>
              <a:t>は約</a:t>
            </a:r>
            <a:r>
              <a:rPr kumimoji="1" lang="en-US" altLang="ja-JP" sz="1200" kern="1200" dirty="0" smtClean="0">
                <a:solidFill>
                  <a:schemeClr val="tx1"/>
                </a:solidFill>
                <a:latin typeface="+mn-lt"/>
                <a:ea typeface="+mn-ea"/>
                <a:cs typeface="+mn-cs"/>
              </a:rPr>
              <a:t>2,200</a:t>
            </a:r>
            <a:r>
              <a:rPr kumimoji="1" lang="ja-JP" altLang="en-US" sz="1200" kern="1200" dirty="0" err="1"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米国は約</a:t>
            </a:r>
            <a:r>
              <a:rPr kumimoji="1" lang="en-US" altLang="ja-JP" sz="1200" kern="1200" dirty="0" smtClean="0">
                <a:solidFill>
                  <a:schemeClr val="tx1"/>
                </a:solidFill>
                <a:latin typeface="+mn-lt"/>
                <a:ea typeface="+mn-ea"/>
                <a:cs typeface="+mn-cs"/>
              </a:rPr>
              <a:t>1,800</a:t>
            </a:r>
            <a:r>
              <a:rPr kumimoji="1" lang="ja-JP" altLang="en-US" sz="1200" kern="1200" dirty="0" smtClean="0">
                <a:solidFill>
                  <a:schemeClr val="tx1"/>
                </a:solidFill>
                <a:latin typeface="+mn-lt"/>
                <a:ea typeface="+mn-ea"/>
                <a:cs typeface="+mn-cs"/>
              </a:rPr>
              <a:t>ある。日本は</a:t>
            </a:r>
            <a:r>
              <a:rPr kumimoji="1" lang="en-US" altLang="ja-JP" sz="1200" kern="1200" dirty="0" smtClean="0">
                <a:solidFill>
                  <a:schemeClr val="tx1"/>
                </a:solidFill>
                <a:latin typeface="+mn-lt"/>
                <a:ea typeface="+mn-ea"/>
                <a:cs typeface="+mn-cs"/>
              </a:rPr>
              <a:t>HS</a:t>
            </a:r>
            <a:r>
              <a:rPr kumimoji="1" lang="ja-JP" altLang="en-US" sz="1200" kern="1200" dirty="0" smtClean="0">
                <a:solidFill>
                  <a:schemeClr val="tx1"/>
                </a:solidFill>
                <a:latin typeface="+mn-lt"/>
                <a:ea typeface="+mn-ea"/>
                <a:cs typeface="+mn-cs"/>
              </a:rPr>
              <a:t>（商品の名称及び分類についての統一システム）条約に加盟しており（適用国・地域は約</a:t>
            </a:r>
            <a:r>
              <a:rPr kumimoji="1" lang="en-US" altLang="ja-JP" sz="1200" kern="1200" dirty="0" smtClean="0">
                <a:solidFill>
                  <a:schemeClr val="tx1"/>
                </a:solidFill>
                <a:latin typeface="+mn-lt"/>
                <a:ea typeface="+mn-ea"/>
                <a:cs typeface="+mn-cs"/>
              </a:rPr>
              <a:t>200</a:t>
            </a:r>
            <a:r>
              <a:rPr kumimoji="1" lang="ja-JP" altLang="en-US" sz="1200" kern="1200" dirty="0" smtClean="0">
                <a:solidFill>
                  <a:schemeClr val="tx1"/>
                </a:solidFill>
                <a:latin typeface="+mn-lt"/>
                <a:ea typeface="+mn-ea"/>
                <a:cs typeface="+mn-cs"/>
              </a:rPr>
              <a:t>程度）貿易対象品目を「部」および「類」、「項」、「号」の各</a:t>
            </a:r>
            <a:r>
              <a:rPr kumimoji="1" lang="en-US" altLang="ja-JP" sz="1200" kern="1200" dirty="0" smtClean="0">
                <a:solidFill>
                  <a:schemeClr val="tx1"/>
                </a:solidFill>
                <a:latin typeface="+mn-lt"/>
                <a:ea typeface="+mn-ea"/>
                <a:cs typeface="+mn-cs"/>
              </a:rPr>
              <a:t>2</a:t>
            </a:r>
            <a:r>
              <a:rPr kumimoji="1" lang="ja-JP" altLang="en-US" sz="1200" kern="1200" dirty="0" smtClean="0">
                <a:solidFill>
                  <a:schemeClr val="tx1"/>
                </a:solidFill>
                <a:latin typeface="+mn-lt"/>
                <a:ea typeface="+mn-ea"/>
                <a:cs typeface="+mn-cs"/>
              </a:rPr>
              <a:t>桁ずつ計</a:t>
            </a:r>
            <a:r>
              <a:rPr kumimoji="1" lang="en-US" altLang="ja-JP"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桁の数字によって分類している。</a:t>
            </a:r>
            <a:r>
              <a:rPr kumimoji="1" lang="en-US" altLang="ja-JP" sz="1200" kern="1200" dirty="0" smtClean="0">
                <a:solidFill>
                  <a:schemeClr val="tx1"/>
                </a:solidFill>
                <a:latin typeface="+mn-lt"/>
                <a:ea typeface="+mn-ea"/>
                <a:cs typeface="+mn-cs"/>
              </a:rPr>
              <a:t>HS</a:t>
            </a:r>
            <a:r>
              <a:rPr kumimoji="1" lang="ja-JP" altLang="en-US" sz="1200" kern="1200" dirty="0" smtClean="0">
                <a:solidFill>
                  <a:schemeClr val="tx1"/>
                </a:solidFill>
                <a:latin typeface="+mn-lt"/>
                <a:ea typeface="+mn-ea"/>
                <a:cs typeface="+mn-cs"/>
              </a:rPr>
              <a:t>適用国・地域では、この</a:t>
            </a:r>
            <a:r>
              <a:rPr kumimoji="1" lang="en-US" altLang="ja-JP"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桁の数字は同一品目を示している。なお、</a:t>
            </a:r>
            <a:r>
              <a:rPr kumimoji="1" lang="en-US" altLang="ja-JP" sz="1200" kern="1200" dirty="0" smtClean="0">
                <a:solidFill>
                  <a:schemeClr val="tx1"/>
                </a:solidFill>
                <a:latin typeface="+mn-lt"/>
                <a:ea typeface="+mn-ea"/>
                <a:cs typeface="+mn-cs"/>
              </a:rPr>
              <a:t>7</a:t>
            </a:r>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10</a:t>
            </a:r>
            <a:r>
              <a:rPr kumimoji="1" lang="ja-JP" altLang="en-US" sz="1200" kern="1200" dirty="0" smtClean="0">
                <a:solidFill>
                  <a:schemeClr val="tx1"/>
                </a:solidFill>
                <a:latin typeface="+mn-lt"/>
                <a:ea typeface="+mn-ea"/>
                <a:cs typeface="+mn-cs"/>
              </a:rPr>
              <a:t>桁目の分類は各国の裁量によって追加することができる。</a:t>
            </a:r>
            <a:br>
              <a:rPr kumimoji="1" lang="ja-JP" altLang="en-US" sz="1200" kern="1200" dirty="0" smtClean="0">
                <a:solidFill>
                  <a:schemeClr val="tx1"/>
                </a:solidFill>
                <a:latin typeface="+mn-lt"/>
                <a:ea typeface="+mn-ea"/>
                <a:cs typeface="+mn-cs"/>
              </a:rPr>
            </a:br>
            <a:endParaRPr kumimoji="1" lang="ja-JP" altLang="en-US" dirty="0"/>
          </a:p>
        </p:txBody>
      </p:sp>
      <p:sp>
        <p:nvSpPr>
          <p:cNvPr id="4" name="スライド番号プレースホルダ 3"/>
          <p:cNvSpPr>
            <a:spLocks noGrp="1"/>
          </p:cNvSpPr>
          <p:nvPr>
            <p:ph type="sldNum" sz="quarter" idx="10"/>
          </p:nvPr>
        </p:nvSpPr>
        <p:spPr/>
        <p:txBody>
          <a:bodyPr/>
          <a:lstStyle/>
          <a:p>
            <a:fld id="{A2286C8D-3F1F-4CC3-BA2A-F3B2893EBC44}" type="slidenum">
              <a:rPr kumimoji="1" lang="ja-JP" altLang="en-US" smtClean="0"/>
              <a:pPr/>
              <a:t>13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2286C8D-3F1F-4CC3-BA2A-F3B2893EBC44}"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DF2010EE-1ED7-4323-AD02-769B5F533A73}" type="datetimeFigureOut">
              <a:rPr kumimoji="1" lang="ja-JP" altLang="en-US" smtClean="0"/>
              <a:pPr/>
              <a:t>2011/2/8</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F51C8012-2695-4220-8D0C-41D46BA6250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DF2010EE-1ED7-4323-AD02-769B5F533A73}" type="datetimeFigureOut">
              <a:rPr kumimoji="1" lang="ja-JP" altLang="en-US" smtClean="0"/>
              <a:pPr/>
              <a:t>2011/2/8</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DF2010EE-1ED7-4323-AD02-769B5F533A73}" type="datetimeFigureOut">
              <a:rPr kumimoji="1" lang="ja-JP" altLang="en-US" smtClean="0"/>
              <a:pPr/>
              <a:t>2011/2/8</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F51C8012-2695-4220-8D0C-41D46BA62508}"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DF2010EE-1ED7-4323-AD02-769B5F533A73}" type="datetimeFigureOut">
              <a:rPr kumimoji="1" lang="ja-JP" altLang="en-US" smtClean="0"/>
              <a:pPr/>
              <a:t>2011/2/8</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F51C8012-2695-4220-8D0C-41D46BA62508}"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2010EE-1ED7-4323-AD02-769B5F533A73}" type="datetimeFigureOut">
              <a:rPr kumimoji="1" lang="ja-JP" altLang="en-US" smtClean="0"/>
              <a:pPr/>
              <a:t>2011/2/8</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51C8012-2695-4220-8D0C-41D46BA6250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環太平洋経済連携協定</a:t>
            </a:r>
            <a:r>
              <a:rPr kumimoji="1" lang="en-US" altLang="ja-JP" dirty="0" smtClean="0"/>
              <a:t/>
            </a:r>
            <a:br>
              <a:rPr kumimoji="1" lang="en-US" altLang="ja-JP" dirty="0" smtClean="0"/>
            </a:br>
            <a:r>
              <a:rPr lang="ja-JP" altLang="en-US" dirty="0" smtClean="0"/>
              <a:t>概要と意義　</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0"/>
            <a:ext cx="8229600" cy="1143000"/>
          </a:xfrm>
        </p:spPr>
        <p:txBody>
          <a:bodyPr>
            <a:normAutofit/>
          </a:bodyPr>
          <a:lstStyle/>
          <a:p>
            <a:pPr algn="ctr"/>
            <a:r>
              <a:rPr kumimoji="1" lang="ja-JP" altLang="en-US" dirty="0" smtClean="0"/>
              <a:t>知的財産権の保護と戦略的連携</a:t>
            </a:r>
            <a:endParaRPr kumimoji="1" lang="ja-JP" altLang="en-US" dirty="0"/>
          </a:p>
        </p:txBody>
      </p:sp>
      <p:sp>
        <p:nvSpPr>
          <p:cNvPr id="4" name="円/楕円 3"/>
          <p:cNvSpPr/>
          <p:nvPr/>
        </p:nvSpPr>
        <p:spPr>
          <a:xfrm>
            <a:off x="3635896" y="1268760"/>
            <a:ext cx="1872208" cy="72008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solidFill>
                  <a:schemeClr val="tx1"/>
                </a:solidFill>
                <a:latin typeface="HGSｺﾞｼｯｸM" pitchFamily="50" charset="-128"/>
                <a:ea typeface="HGSｺﾞｼｯｸM" pitchFamily="50" charset="-128"/>
              </a:rPr>
              <a:t>著作権</a:t>
            </a:r>
            <a:endParaRPr kumimoji="1" lang="ja-JP" altLang="en-US" sz="2800" dirty="0">
              <a:solidFill>
                <a:schemeClr val="tx1"/>
              </a:solidFill>
              <a:latin typeface="HGSｺﾞｼｯｸM" pitchFamily="50" charset="-128"/>
              <a:ea typeface="HGSｺﾞｼｯｸM" pitchFamily="50" charset="-128"/>
            </a:endParaRPr>
          </a:p>
        </p:txBody>
      </p:sp>
      <p:sp>
        <p:nvSpPr>
          <p:cNvPr id="5" name="円/楕円 4"/>
          <p:cNvSpPr/>
          <p:nvPr/>
        </p:nvSpPr>
        <p:spPr>
          <a:xfrm>
            <a:off x="6156176" y="1556792"/>
            <a:ext cx="1872208" cy="72008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solidFill>
                  <a:schemeClr val="tx1"/>
                </a:solidFill>
                <a:latin typeface="HGSｺﾞｼｯｸM" pitchFamily="50" charset="-128"/>
                <a:ea typeface="HGSｺﾞｼｯｸM" pitchFamily="50" charset="-128"/>
              </a:rPr>
              <a:t>商標</a:t>
            </a:r>
            <a:endParaRPr kumimoji="1" lang="ja-JP" altLang="en-US" sz="2800" dirty="0">
              <a:solidFill>
                <a:schemeClr val="tx1"/>
              </a:solidFill>
              <a:latin typeface="HGSｺﾞｼｯｸM" pitchFamily="50" charset="-128"/>
              <a:ea typeface="HGSｺﾞｼｯｸM" pitchFamily="50" charset="-128"/>
            </a:endParaRPr>
          </a:p>
        </p:txBody>
      </p:sp>
      <p:sp>
        <p:nvSpPr>
          <p:cNvPr id="6" name="円/楕円 5"/>
          <p:cNvSpPr/>
          <p:nvPr/>
        </p:nvSpPr>
        <p:spPr>
          <a:xfrm>
            <a:off x="1403648" y="1628800"/>
            <a:ext cx="1872208" cy="72008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wrap="none" rtlCol="0" anchor="ctr"/>
          <a:lstStyle/>
          <a:p>
            <a:pPr algn="ctr"/>
            <a:r>
              <a:rPr kumimoji="1" lang="ja-JP" altLang="en-US" sz="2800" dirty="0" smtClean="0">
                <a:solidFill>
                  <a:schemeClr val="tx1"/>
                </a:solidFill>
                <a:latin typeface="HGSｺﾞｼｯｸM" pitchFamily="50" charset="-128"/>
                <a:ea typeface="HGSｺﾞｼｯｸM" pitchFamily="50" charset="-128"/>
              </a:rPr>
              <a:t>地理的表示</a:t>
            </a:r>
            <a:endParaRPr kumimoji="1" lang="ja-JP" altLang="en-US" sz="2800" dirty="0">
              <a:solidFill>
                <a:schemeClr val="tx1"/>
              </a:solidFill>
              <a:latin typeface="HGSｺﾞｼｯｸM" pitchFamily="50" charset="-128"/>
              <a:ea typeface="HGSｺﾞｼｯｸM" pitchFamily="50" charset="-128"/>
            </a:endParaRPr>
          </a:p>
        </p:txBody>
      </p:sp>
      <p:sp>
        <p:nvSpPr>
          <p:cNvPr id="7" name="円/楕円 6"/>
          <p:cNvSpPr/>
          <p:nvPr/>
        </p:nvSpPr>
        <p:spPr>
          <a:xfrm>
            <a:off x="7020272" y="2492896"/>
            <a:ext cx="1872208" cy="72008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solidFill>
                  <a:schemeClr val="tx1"/>
                </a:solidFill>
                <a:latin typeface="HGSｺﾞｼｯｸM" pitchFamily="50" charset="-128"/>
                <a:ea typeface="HGSｺﾞｼｯｸM" pitchFamily="50" charset="-128"/>
              </a:rPr>
              <a:t>意匠</a:t>
            </a:r>
            <a:endParaRPr kumimoji="1" lang="ja-JP" altLang="en-US" sz="2800" dirty="0">
              <a:solidFill>
                <a:schemeClr val="tx1"/>
              </a:solidFill>
              <a:latin typeface="HGSｺﾞｼｯｸM" pitchFamily="50" charset="-128"/>
              <a:ea typeface="HGSｺﾞｼｯｸM" pitchFamily="50" charset="-128"/>
            </a:endParaRPr>
          </a:p>
        </p:txBody>
      </p:sp>
      <p:sp>
        <p:nvSpPr>
          <p:cNvPr id="8" name="円/楕円 7"/>
          <p:cNvSpPr/>
          <p:nvPr/>
        </p:nvSpPr>
        <p:spPr>
          <a:xfrm>
            <a:off x="323528" y="2636912"/>
            <a:ext cx="1872208" cy="72008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solidFill>
                  <a:schemeClr val="tx1"/>
                </a:solidFill>
                <a:latin typeface="HGSｺﾞｼｯｸM" pitchFamily="50" charset="-128"/>
                <a:ea typeface="HGSｺﾞｼｯｸM" pitchFamily="50" charset="-128"/>
              </a:rPr>
              <a:t>特許</a:t>
            </a:r>
            <a:endParaRPr kumimoji="1" lang="ja-JP" altLang="en-US" sz="2800" dirty="0">
              <a:solidFill>
                <a:schemeClr val="tx1"/>
              </a:solidFill>
              <a:latin typeface="HGSｺﾞｼｯｸM" pitchFamily="50" charset="-128"/>
              <a:ea typeface="HGSｺﾞｼｯｸM" pitchFamily="50" charset="-128"/>
            </a:endParaRPr>
          </a:p>
        </p:txBody>
      </p:sp>
      <p:sp>
        <p:nvSpPr>
          <p:cNvPr id="9" name="円/楕円 8"/>
          <p:cNvSpPr/>
          <p:nvPr/>
        </p:nvSpPr>
        <p:spPr>
          <a:xfrm>
            <a:off x="2843808" y="2492896"/>
            <a:ext cx="3505617" cy="56263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wrap="none" rtlCol="0" anchor="ctr">
            <a:spAutoFit/>
          </a:bodyPr>
          <a:lstStyle/>
          <a:p>
            <a:pPr algn="ctr"/>
            <a:r>
              <a:rPr kumimoji="1" lang="ja-JP" altLang="en-US" sz="2000" smtClean="0">
                <a:solidFill>
                  <a:schemeClr val="tx1"/>
                </a:solidFill>
                <a:latin typeface="HGSｺﾞｼｯｸM" pitchFamily="50" charset="-128"/>
                <a:ea typeface="HGSｺﾞｼｯｸM" pitchFamily="50" charset="-128"/>
              </a:rPr>
              <a:t>集積回路の回路配置</a:t>
            </a:r>
            <a:endParaRPr kumimoji="1" lang="ja-JP" altLang="en-US" sz="2000" dirty="0">
              <a:solidFill>
                <a:schemeClr val="tx1"/>
              </a:solidFill>
              <a:latin typeface="HGSｺﾞｼｯｸM" pitchFamily="50" charset="-128"/>
              <a:ea typeface="HGSｺﾞｼｯｸM" pitchFamily="50" charset="-128"/>
            </a:endParaRPr>
          </a:p>
        </p:txBody>
      </p:sp>
      <p:sp>
        <p:nvSpPr>
          <p:cNvPr id="11" name="円/楕円 10"/>
          <p:cNvSpPr/>
          <p:nvPr/>
        </p:nvSpPr>
        <p:spPr>
          <a:xfrm>
            <a:off x="2267744" y="3356992"/>
            <a:ext cx="4948257" cy="56263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wrap="none" rtlCol="0" anchor="ctr">
            <a:spAutoFit/>
          </a:bodyPr>
          <a:lstStyle/>
          <a:p>
            <a:pPr algn="ctr"/>
            <a:r>
              <a:rPr kumimoji="1" lang="ja-JP" altLang="en-US" sz="2000" dirty="0" smtClean="0">
                <a:solidFill>
                  <a:schemeClr val="tx1"/>
                </a:solidFill>
                <a:latin typeface="HGSｺﾞｼｯｸM" pitchFamily="50" charset="-128"/>
                <a:ea typeface="HGSｺﾞｼｯｸM" pitchFamily="50" charset="-128"/>
              </a:rPr>
              <a:t>開示されていない情報の保護</a:t>
            </a:r>
            <a:endParaRPr kumimoji="1" lang="ja-JP" altLang="en-US" sz="2000" dirty="0">
              <a:solidFill>
                <a:schemeClr val="tx1"/>
              </a:solidFill>
              <a:latin typeface="HGSｺﾞｼｯｸM" pitchFamily="50" charset="-128"/>
              <a:ea typeface="HGSｺﾞｼｯｸM" pitchFamily="50" charset="-128"/>
            </a:endParaRPr>
          </a:p>
        </p:txBody>
      </p:sp>
      <p:sp>
        <p:nvSpPr>
          <p:cNvPr id="12" name="右中かっこ 11"/>
          <p:cNvSpPr/>
          <p:nvPr/>
        </p:nvSpPr>
        <p:spPr>
          <a:xfrm rot="5400000">
            <a:off x="3779912" y="-27384"/>
            <a:ext cx="1656184" cy="8712968"/>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sp>
        <p:nvSpPr>
          <p:cNvPr id="13" name="角丸四角形 12"/>
          <p:cNvSpPr/>
          <p:nvPr/>
        </p:nvSpPr>
        <p:spPr>
          <a:xfrm>
            <a:off x="2483768" y="5229200"/>
            <a:ext cx="4392488" cy="122413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kumimoji="1" lang="ja-JP" altLang="en-US" dirty="0" smtClean="0"/>
              <a:t>・　</a:t>
            </a:r>
            <a:r>
              <a:rPr kumimoji="1" lang="en-US" altLang="ja-JP" dirty="0" smtClean="0"/>
              <a:t>TRIPs</a:t>
            </a:r>
            <a:r>
              <a:rPr lang="ja-JP" altLang="en-US" dirty="0" smtClean="0"/>
              <a:t>協定に取り上げられているこれらの基準を中心に知的財産として保護される。</a:t>
            </a:r>
            <a:endParaRPr lang="en-US" altLang="ja-JP" dirty="0" smtClean="0"/>
          </a:p>
          <a:p>
            <a:r>
              <a:rPr kumimoji="1" lang="ja-JP" altLang="en-US" dirty="0" smtClean="0"/>
              <a:t>・内容は</a:t>
            </a:r>
            <a:r>
              <a:rPr kumimoji="1" lang="en-US" altLang="ja-JP" dirty="0" smtClean="0"/>
              <a:t>TIPs</a:t>
            </a:r>
            <a:r>
              <a:rPr kumimoji="1" lang="ja-JP" altLang="en-US" dirty="0" smtClean="0"/>
              <a:t>協定に準拠</a:t>
            </a:r>
            <a:endParaRPr kumimoji="1" lang="ja-JP" altLang="en-US" dirty="0"/>
          </a:p>
        </p:txBody>
      </p:sp>
      <p:sp>
        <p:nvSpPr>
          <p:cNvPr id="14" name="円/楕円 13"/>
          <p:cNvSpPr/>
          <p:nvPr/>
        </p:nvSpPr>
        <p:spPr>
          <a:xfrm>
            <a:off x="4211960" y="2204864"/>
            <a:ext cx="98099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smtClean="0">
                <a:solidFill>
                  <a:schemeClr val="tx1"/>
                </a:solidFill>
                <a:latin typeface="HGSｺﾞｼｯｸM" pitchFamily="50" charset="-128"/>
                <a:ea typeface="HGSｺﾞｼｯｸM" pitchFamily="50" charset="-128"/>
              </a:rPr>
              <a:t>研究</a:t>
            </a:r>
            <a:endParaRPr lang="en-US" altLang="ja-JP" sz="2000" dirty="0" smtClean="0">
              <a:solidFill>
                <a:schemeClr val="tx1"/>
              </a:solidFill>
              <a:latin typeface="HGSｺﾞｼｯｸM" pitchFamily="50" charset="-128"/>
              <a:ea typeface="HGSｺﾞｼｯｸM" pitchFamily="50" charset="-128"/>
            </a:endParaRPr>
          </a:p>
        </p:txBody>
      </p:sp>
      <p:sp>
        <p:nvSpPr>
          <p:cNvPr id="16" name="円/楕円 15"/>
          <p:cNvSpPr/>
          <p:nvPr/>
        </p:nvSpPr>
        <p:spPr>
          <a:xfrm>
            <a:off x="5940152" y="2924944"/>
            <a:ext cx="98099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smtClean="0">
                <a:solidFill>
                  <a:schemeClr val="tx1"/>
                </a:solidFill>
                <a:latin typeface="HGSｺﾞｼｯｸM" pitchFamily="50" charset="-128"/>
                <a:ea typeface="HGSｺﾞｼｯｸM" pitchFamily="50" charset="-128"/>
              </a:rPr>
              <a:t>科学</a:t>
            </a:r>
            <a:endParaRPr lang="en-US" altLang="ja-JP" sz="2000" dirty="0" smtClean="0">
              <a:solidFill>
                <a:schemeClr val="tx1"/>
              </a:solidFill>
              <a:latin typeface="HGSｺﾞｼｯｸM" pitchFamily="50" charset="-128"/>
              <a:ea typeface="HGSｺﾞｼｯｸM" pitchFamily="50" charset="-128"/>
            </a:endParaRPr>
          </a:p>
        </p:txBody>
      </p:sp>
      <p:sp>
        <p:nvSpPr>
          <p:cNvPr id="17" name="円/楕円 16"/>
          <p:cNvSpPr/>
          <p:nvPr/>
        </p:nvSpPr>
        <p:spPr>
          <a:xfrm>
            <a:off x="2627784" y="2924944"/>
            <a:ext cx="98099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a:solidFill>
                  <a:schemeClr val="tx1"/>
                </a:solidFill>
                <a:latin typeface="HGSｺﾞｼｯｸM" pitchFamily="50" charset="-128"/>
                <a:ea typeface="HGSｺﾞｼｯｸM" pitchFamily="50" charset="-128"/>
              </a:rPr>
              <a:t>技術</a:t>
            </a:r>
            <a:endParaRPr lang="en-US" altLang="ja-JP" sz="2000" dirty="0" smtClean="0">
              <a:solidFill>
                <a:schemeClr val="tx1"/>
              </a:solidFill>
              <a:latin typeface="HGSｺﾞｼｯｸM" pitchFamily="50" charset="-128"/>
              <a:ea typeface="HGSｺﾞｼｯｸM" pitchFamily="50" charset="-128"/>
            </a:endParaRPr>
          </a:p>
        </p:txBody>
      </p:sp>
      <p:sp>
        <p:nvSpPr>
          <p:cNvPr id="18" name="円/楕円 17"/>
          <p:cNvSpPr/>
          <p:nvPr/>
        </p:nvSpPr>
        <p:spPr>
          <a:xfrm>
            <a:off x="5436096" y="4149080"/>
            <a:ext cx="98099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a:solidFill>
                  <a:schemeClr val="tx1"/>
                </a:solidFill>
                <a:latin typeface="HGSｺﾞｼｯｸM" pitchFamily="50" charset="-128"/>
                <a:ea typeface="HGSｺﾞｼｯｸM" pitchFamily="50" charset="-128"/>
              </a:rPr>
              <a:t>教育</a:t>
            </a:r>
            <a:endParaRPr lang="en-US" altLang="ja-JP" sz="2000" dirty="0" smtClean="0">
              <a:solidFill>
                <a:schemeClr val="tx1"/>
              </a:solidFill>
              <a:latin typeface="HGSｺﾞｼｯｸM" pitchFamily="50" charset="-128"/>
              <a:ea typeface="HGSｺﾞｼｯｸM" pitchFamily="50" charset="-128"/>
            </a:endParaRPr>
          </a:p>
        </p:txBody>
      </p:sp>
      <p:sp>
        <p:nvSpPr>
          <p:cNvPr id="19" name="円/楕円 18"/>
          <p:cNvSpPr/>
          <p:nvPr/>
        </p:nvSpPr>
        <p:spPr>
          <a:xfrm>
            <a:off x="3059832" y="4149080"/>
            <a:ext cx="98099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a:solidFill>
                  <a:schemeClr val="tx1"/>
                </a:solidFill>
                <a:latin typeface="HGSｺﾞｼｯｸM" pitchFamily="50" charset="-128"/>
                <a:ea typeface="HGSｺﾞｼｯｸM" pitchFamily="50" charset="-128"/>
              </a:rPr>
              <a:t>文化</a:t>
            </a:r>
            <a:endParaRPr lang="en-US" altLang="ja-JP" sz="2000" dirty="0" smtClean="0">
              <a:solidFill>
                <a:schemeClr val="tx1"/>
              </a:solidFill>
              <a:latin typeface="HGSｺﾞｼｯｸM" pitchFamily="50" charset="-128"/>
              <a:ea typeface="HGSｺﾞｼｯｸM" pitchFamily="50" charset="-128"/>
            </a:endParaRPr>
          </a:p>
        </p:txBody>
      </p:sp>
      <p:sp>
        <p:nvSpPr>
          <p:cNvPr id="20" name="円/楕円 19"/>
          <p:cNvSpPr/>
          <p:nvPr/>
        </p:nvSpPr>
        <p:spPr>
          <a:xfrm>
            <a:off x="3923928" y="3429000"/>
            <a:ext cx="1702316" cy="562630"/>
          </a:xfrm>
          <a:prstGeom prst="ellipse">
            <a:avLst/>
          </a:prstGeom>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wrap="none" rtlCol="0" anchor="ctr">
            <a:spAutoFit/>
          </a:bodyPr>
          <a:lstStyle/>
          <a:p>
            <a:pPr algn="ctr"/>
            <a:r>
              <a:rPr lang="ja-JP" altLang="en-US" sz="2000" dirty="0">
                <a:solidFill>
                  <a:schemeClr val="tx1"/>
                </a:solidFill>
                <a:latin typeface="HGSｺﾞｼｯｸM" pitchFamily="50" charset="-128"/>
                <a:ea typeface="HGSｺﾞｼｯｸM" pitchFamily="50" charset="-128"/>
              </a:rPr>
              <a:t>一次産業</a:t>
            </a:r>
            <a:endParaRPr lang="en-US" altLang="ja-JP" sz="2000" dirty="0" smtClean="0">
              <a:solidFill>
                <a:schemeClr val="tx1"/>
              </a:solidFill>
              <a:latin typeface="HGSｺﾞｼｯｸM" pitchFamily="50" charset="-128"/>
              <a:ea typeface="HGSｺﾞｼｯｸM" pitchFamily="50" charset="-128"/>
            </a:endParaRPr>
          </a:p>
        </p:txBody>
      </p:sp>
      <p:sp>
        <p:nvSpPr>
          <p:cNvPr id="27" name="角丸四角形 26"/>
          <p:cNvSpPr/>
          <p:nvPr/>
        </p:nvSpPr>
        <p:spPr>
          <a:xfrm>
            <a:off x="2771800" y="980728"/>
            <a:ext cx="3888432"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smtClean="0"/>
              <a:t>戦略的連携を行う分野</a:t>
            </a:r>
            <a:endParaRPr kumimoji="1" lang="ja-JP" altLang="en-US" sz="2800" dirty="0"/>
          </a:p>
        </p:txBody>
      </p:sp>
      <p:sp>
        <p:nvSpPr>
          <p:cNvPr id="28" name="角丸四角形 27"/>
          <p:cNvSpPr/>
          <p:nvPr/>
        </p:nvSpPr>
        <p:spPr>
          <a:xfrm>
            <a:off x="1547664" y="5373216"/>
            <a:ext cx="6768752"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環太平洋戦略的</a:t>
            </a:r>
            <a:r>
              <a:rPr lang="ja-JP" altLang="en-US" sz="2400" dirty="0"/>
              <a:t>経済連携</a:t>
            </a:r>
            <a:r>
              <a:rPr lang="ja-JP" altLang="en-US" sz="2400" dirty="0" smtClean="0"/>
              <a:t>委員会により協力実施</a:t>
            </a:r>
            <a:endParaRPr kumimoji="1" lang="ja-JP" altLang="en-US" sz="2400" dirty="0"/>
          </a:p>
        </p:txBody>
      </p:sp>
      <p:sp>
        <p:nvSpPr>
          <p:cNvPr id="29" name="下矢印 28"/>
          <p:cNvSpPr/>
          <p:nvPr/>
        </p:nvSpPr>
        <p:spPr>
          <a:xfrm>
            <a:off x="4427984" y="4509120"/>
            <a:ext cx="72008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1"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blinds(horizontal)">
                                      <p:cBhvr>
                                        <p:cTn id="56" dur="500"/>
                                        <p:tgtEl>
                                          <p:spTgt spid="12"/>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blinds(horizontal)">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4"/>
                                        </p:tgtEl>
                                      </p:cBhvr>
                                    </p:animEffect>
                                    <p:set>
                                      <p:cBhvr>
                                        <p:cTn id="64" dur="1" fill="hold">
                                          <p:stCondLst>
                                            <p:cond delay="499"/>
                                          </p:stCondLst>
                                        </p:cTn>
                                        <p:tgtEl>
                                          <p:spTgt spid="4"/>
                                        </p:tgtEl>
                                        <p:attrNameLst>
                                          <p:attrName>style.visibility</p:attrName>
                                        </p:attrNameLst>
                                      </p:cBhvr>
                                      <p:to>
                                        <p:strVal val="hidden"/>
                                      </p:to>
                                    </p:set>
                                  </p:childTnLst>
                                </p:cTn>
                              </p:par>
                              <p:par>
                                <p:cTn id="65" presetID="3" presetClass="exit" presetSubtype="10" fill="hold" grpId="1" nodeType="withEffect">
                                  <p:stCondLst>
                                    <p:cond delay="0"/>
                                  </p:stCondLst>
                                  <p:childTnLst>
                                    <p:animEffect transition="out" filter="blinds(horizontal)">
                                      <p:cBhvr>
                                        <p:cTn id="66" dur="500"/>
                                        <p:tgtEl>
                                          <p:spTgt spid="5"/>
                                        </p:tgtEl>
                                      </p:cBhvr>
                                    </p:animEffect>
                                    <p:set>
                                      <p:cBhvr>
                                        <p:cTn id="67" dur="1" fill="hold">
                                          <p:stCondLst>
                                            <p:cond delay="499"/>
                                          </p:stCondLst>
                                        </p:cTn>
                                        <p:tgtEl>
                                          <p:spTgt spid="5"/>
                                        </p:tgtEl>
                                        <p:attrNameLst>
                                          <p:attrName>style.visibility</p:attrName>
                                        </p:attrNameLst>
                                      </p:cBhvr>
                                      <p:to>
                                        <p:strVal val="hidden"/>
                                      </p:to>
                                    </p:set>
                                  </p:childTnLst>
                                </p:cTn>
                              </p:par>
                              <p:par>
                                <p:cTn id="68" presetID="3" presetClass="exit" presetSubtype="10" fill="hold" grpId="1" nodeType="withEffect">
                                  <p:stCondLst>
                                    <p:cond delay="0"/>
                                  </p:stCondLst>
                                  <p:childTnLst>
                                    <p:animEffect transition="out" filter="blinds(horizontal)">
                                      <p:cBhvr>
                                        <p:cTn id="69" dur="500"/>
                                        <p:tgtEl>
                                          <p:spTgt spid="6"/>
                                        </p:tgtEl>
                                      </p:cBhvr>
                                    </p:animEffect>
                                    <p:set>
                                      <p:cBhvr>
                                        <p:cTn id="70" dur="1" fill="hold">
                                          <p:stCondLst>
                                            <p:cond delay="499"/>
                                          </p:stCondLst>
                                        </p:cTn>
                                        <p:tgtEl>
                                          <p:spTgt spid="6"/>
                                        </p:tgtEl>
                                        <p:attrNameLst>
                                          <p:attrName>style.visibility</p:attrName>
                                        </p:attrNameLst>
                                      </p:cBhvr>
                                      <p:to>
                                        <p:strVal val="hidden"/>
                                      </p:to>
                                    </p:set>
                                  </p:childTnLst>
                                </p:cTn>
                              </p:par>
                              <p:par>
                                <p:cTn id="71" presetID="3" presetClass="exit" presetSubtype="10" fill="hold" grpId="1" nodeType="withEffect">
                                  <p:stCondLst>
                                    <p:cond delay="0"/>
                                  </p:stCondLst>
                                  <p:childTnLst>
                                    <p:animEffect transition="out" filter="blinds(horizontal)">
                                      <p:cBhvr>
                                        <p:cTn id="72" dur="500"/>
                                        <p:tgtEl>
                                          <p:spTgt spid="7"/>
                                        </p:tgtEl>
                                      </p:cBhvr>
                                    </p:animEffect>
                                    <p:set>
                                      <p:cBhvr>
                                        <p:cTn id="73" dur="1" fill="hold">
                                          <p:stCondLst>
                                            <p:cond delay="499"/>
                                          </p:stCondLst>
                                        </p:cTn>
                                        <p:tgtEl>
                                          <p:spTgt spid="7"/>
                                        </p:tgtEl>
                                        <p:attrNameLst>
                                          <p:attrName>style.visibility</p:attrName>
                                        </p:attrNameLst>
                                      </p:cBhvr>
                                      <p:to>
                                        <p:strVal val="hidden"/>
                                      </p:to>
                                    </p:set>
                                  </p:childTnLst>
                                </p:cTn>
                              </p:par>
                              <p:par>
                                <p:cTn id="74" presetID="3" presetClass="exit" presetSubtype="10" fill="hold" grpId="1" nodeType="withEffect">
                                  <p:stCondLst>
                                    <p:cond delay="0"/>
                                  </p:stCondLst>
                                  <p:childTnLst>
                                    <p:animEffect transition="out" filter="blinds(horizontal)">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par>
                                <p:cTn id="77" presetID="3" presetClass="exit" presetSubtype="10" fill="hold" grpId="1" nodeType="withEffect">
                                  <p:stCondLst>
                                    <p:cond delay="0"/>
                                  </p:stCondLst>
                                  <p:childTnLst>
                                    <p:animEffect transition="out" filter="blinds(horizontal)">
                                      <p:cBhvr>
                                        <p:cTn id="78" dur="500"/>
                                        <p:tgtEl>
                                          <p:spTgt spid="8"/>
                                        </p:tgtEl>
                                      </p:cBhvr>
                                    </p:animEffect>
                                    <p:set>
                                      <p:cBhvr>
                                        <p:cTn id="79" dur="1" fill="hold">
                                          <p:stCondLst>
                                            <p:cond delay="499"/>
                                          </p:stCondLst>
                                        </p:cTn>
                                        <p:tgtEl>
                                          <p:spTgt spid="8"/>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par>
                                <p:cTn id="83" presetID="3" presetClass="exit" presetSubtype="10" fill="hold" grpId="2" nodeType="withEffect">
                                  <p:stCondLst>
                                    <p:cond delay="0"/>
                                  </p:stCondLst>
                                  <p:childTnLst>
                                    <p:animEffect transition="out" filter="blinds(horizontal)">
                                      <p:cBhvr>
                                        <p:cTn id="84" dur="500"/>
                                        <p:tgtEl>
                                          <p:spTgt spid="12"/>
                                        </p:tgtEl>
                                      </p:cBhvr>
                                    </p:animEffect>
                                    <p:set>
                                      <p:cBhvr>
                                        <p:cTn id="85" dur="1" fill="hold">
                                          <p:stCondLst>
                                            <p:cond delay="499"/>
                                          </p:stCondLst>
                                        </p:cTn>
                                        <p:tgtEl>
                                          <p:spTgt spid="12"/>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13"/>
                                        </p:tgtEl>
                                      </p:cBhvr>
                                    </p:animEffect>
                                    <p:set>
                                      <p:cBhvr>
                                        <p:cTn id="88" dur="1" fill="hold">
                                          <p:stCondLst>
                                            <p:cond delay="499"/>
                                          </p:stCondLst>
                                        </p:cTn>
                                        <p:tgtEl>
                                          <p:spTgt spid="1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55" presetClass="entr" presetSubtype="0"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p:cTn id="93" dur="1000" fill="hold"/>
                                        <p:tgtEl>
                                          <p:spTgt spid="27"/>
                                        </p:tgtEl>
                                        <p:attrNameLst>
                                          <p:attrName>ppt_w</p:attrName>
                                        </p:attrNameLst>
                                      </p:cBhvr>
                                      <p:tavLst>
                                        <p:tav tm="0">
                                          <p:val>
                                            <p:strVal val="#ppt_w*0.70"/>
                                          </p:val>
                                        </p:tav>
                                        <p:tav tm="100000">
                                          <p:val>
                                            <p:strVal val="#ppt_w"/>
                                          </p:val>
                                        </p:tav>
                                      </p:tavLst>
                                    </p:anim>
                                    <p:anim calcmode="lin" valueType="num">
                                      <p:cBhvr>
                                        <p:cTn id="94" dur="1000" fill="hold"/>
                                        <p:tgtEl>
                                          <p:spTgt spid="27"/>
                                        </p:tgtEl>
                                        <p:attrNameLst>
                                          <p:attrName>ppt_h</p:attrName>
                                        </p:attrNameLst>
                                      </p:cBhvr>
                                      <p:tavLst>
                                        <p:tav tm="0">
                                          <p:val>
                                            <p:strVal val="#ppt_h"/>
                                          </p:val>
                                        </p:tav>
                                        <p:tav tm="100000">
                                          <p:val>
                                            <p:strVal val="#ppt_h"/>
                                          </p:val>
                                        </p:tav>
                                      </p:tavLst>
                                    </p:anim>
                                    <p:animEffect transition="in" filter="fade">
                                      <p:cBhvr>
                                        <p:cTn id="95" dur="10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fade">
                                      <p:cBhvr>
                                        <p:cTn id="100" dur="1000"/>
                                        <p:tgtEl>
                                          <p:spTgt spid="14"/>
                                        </p:tgtEl>
                                      </p:cBhvr>
                                    </p:animEffect>
                                    <p:anim calcmode="lin" valueType="num">
                                      <p:cBhvr>
                                        <p:cTn id="101" dur="1000" fill="hold"/>
                                        <p:tgtEl>
                                          <p:spTgt spid="14"/>
                                        </p:tgtEl>
                                        <p:attrNameLst>
                                          <p:attrName>ppt_x</p:attrName>
                                        </p:attrNameLst>
                                      </p:cBhvr>
                                      <p:tavLst>
                                        <p:tav tm="0">
                                          <p:val>
                                            <p:strVal val="#ppt_x"/>
                                          </p:val>
                                        </p:tav>
                                        <p:tav tm="100000">
                                          <p:val>
                                            <p:strVal val="#ppt_x"/>
                                          </p:val>
                                        </p:tav>
                                      </p:tavLst>
                                    </p:anim>
                                    <p:anim calcmode="lin" valueType="num">
                                      <p:cBhvr>
                                        <p:cTn id="10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fade">
                                      <p:cBhvr>
                                        <p:cTn id="107" dur="1000"/>
                                        <p:tgtEl>
                                          <p:spTgt spid="16"/>
                                        </p:tgtEl>
                                      </p:cBhvr>
                                    </p:animEffect>
                                    <p:anim calcmode="lin" valueType="num">
                                      <p:cBhvr>
                                        <p:cTn id="108" dur="1000" fill="hold"/>
                                        <p:tgtEl>
                                          <p:spTgt spid="16"/>
                                        </p:tgtEl>
                                        <p:attrNameLst>
                                          <p:attrName>ppt_x</p:attrName>
                                        </p:attrNameLst>
                                      </p:cBhvr>
                                      <p:tavLst>
                                        <p:tav tm="0">
                                          <p:val>
                                            <p:strVal val="#ppt_x"/>
                                          </p:val>
                                        </p:tav>
                                        <p:tav tm="100000">
                                          <p:val>
                                            <p:strVal val="#ppt_x"/>
                                          </p:val>
                                        </p:tav>
                                      </p:tavLst>
                                    </p:anim>
                                    <p:anim calcmode="lin" valueType="num">
                                      <p:cBhvr>
                                        <p:cTn id="10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fade">
                                      <p:cBhvr>
                                        <p:cTn id="114" dur="1000"/>
                                        <p:tgtEl>
                                          <p:spTgt spid="17"/>
                                        </p:tgtEl>
                                      </p:cBhvr>
                                    </p:animEffect>
                                    <p:anim calcmode="lin" valueType="num">
                                      <p:cBhvr>
                                        <p:cTn id="115" dur="1000" fill="hold"/>
                                        <p:tgtEl>
                                          <p:spTgt spid="17"/>
                                        </p:tgtEl>
                                        <p:attrNameLst>
                                          <p:attrName>ppt_x</p:attrName>
                                        </p:attrNameLst>
                                      </p:cBhvr>
                                      <p:tavLst>
                                        <p:tav tm="0">
                                          <p:val>
                                            <p:strVal val="#ppt_x"/>
                                          </p:val>
                                        </p:tav>
                                        <p:tav tm="100000">
                                          <p:val>
                                            <p:strVal val="#ppt_x"/>
                                          </p:val>
                                        </p:tav>
                                      </p:tavLst>
                                    </p:anim>
                                    <p:anim calcmode="lin" valueType="num">
                                      <p:cBhvr>
                                        <p:cTn id="1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p:stCondLst>
                                    <p:cond delay="0"/>
                                  </p:stCondLst>
                                  <p:childTnLst>
                                    <p:set>
                                      <p:cBhvr>
                                        <p:cTn id="120" dur="1" fill="hold">
                                          <p:stCondLst>
                                            <p:cond delay="0"/>
                                          </p:stCondLst>
                                        </p:cTn>
                                        <p:tgtEl>
                                          <p:spTgt spid="18"/>
                                        </p:tgtEl>
                                        <p:attrNameLst>
                                          <p:attrName>style.visibility</p:attrName>
                                        </p:attrNameLst>
                                      </p:cBhvr>
                                      <p:to>
                                        <p:strVal val="visible"/>
                                      </p:to>
                                    </p:set>
                                    <p:animEffect transition="in" filter="fade">
                                      <p:cBhvr>
                                        <p:cTn id="121" dur="1000"/>
                                        <p:tgtEl>
                                          <p:spTgt spid="18"/>
                                        </p:tgtEl>
                                      </p:cBhvr>
                                    </p:animEffect>
                                    <p:anim calcmode="lin" valueType="num">
                                      <p:cBhvr>
                                        <p:cTn id="122" dur="1000" fill="hold"/>
                                        <p:tgtEl>
                                          <p:spTgt spid="18"/>
                                        </p:tgtEl>
                                        <p:attrNameLst>
                                          <p:attrName>ppt_x</p:attrName>
                                        </p:attrNameLst>
                                      </p:cBhvr>
                                      <p:tavLst>
                                        <p:tav tm="0">
                                          <p:val>
                                            <p:strVal val="#ppt_x"/>
                                          </p:val>
                                        </p:tav>
                                        <p:tav tm="100000">
                                          <p:val>
                                            <p:strVal val="#ppt_x"/>
                                          </p:val>
                                        </p:tav>
                                      </p:tavLst>
                                    </p:anim>
                                    <p:anim calcmode="lin" valueType="num">
                                      <p:cBhvr>
                                        <p:cTn id="1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grpId="0" nodeType="clickEffect">
                                  <p:stCondLst>
                                    <p:cond delay="0"/>
                                  </p:stCondLst>
                                  <p:childTnLst>
                                    <p:set>
                                      <p:cBhvr>
                                        <p:cTn id="127" dur="1" fill="hold">
                                          <p:stCondLst>
                                            <p:cond delay="0"/>
                                          </p:stCondLst>
                                        </p:cTn>
                                        <p:tgtEl>
                                          <p:spTgt spid="19"/>
                                        </p:tgtEl>
                                        <p:attrNameLst>
                                          <p:attrName>style.visibility</p:attrName>
                                        </p:attrNameLst>
                                      </p:cBhvr>
                                      <p:to>
                                        <p:strVal val="visible"/>
                                      </p:to>
                                    </p:set>
                                    <p:animEffect transition="in" filter="fade">
                                      <p:cBhvr>
                                        <p:cTn id="128" dur="1000"/>
                                        <p:tgtEl>
                                          <p:spTgt spid="19"/>
                                        </p:tgtEl>
                                      </p:cBhvr>
                                    </p:animEffect>
                                    <p:anim calcmode="lin" valueType="num">
                                      <p:cBhvr>
                                        <p:cTn id="129" dur="1000" fill="hold"/>
                                        <p:tgtEl>
                                          <p:spTgt spid="19"/>
                                        </p:tgtEl>
                                        <p:attrNameLst>
                                          <p:attrName>ppt_x</p:attrName>
                                        </p:attrNameLst>
                                      </p:cBhvr>
                                      <p:tavLst>
                                        <p:tav tm="0">
                                          <p:val>
                                            <p:strVal val="#ppt_x"/>
                                          </p:val>
                                        </p:tav>
                                        <p:tav tm="100000">
                                          <p:val>
                                            <p:strVal val="#ppt_x"/>
                                          </p:val>
                                        </p:tav>
                                      </p:tavLst>
                                    </p:anim>
                                    <p:anim calcmode="lin" valueType="num">
                                      <p:cBhvr>
                                        <p:cTn id="1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42" presetClass="entr" presetSubtype="0" fill="hold" grpId="0" nodeType="click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fade">
                                      <p:cBhvr>
                                        <p:cTn id="135" dur="1000"/>
                                        <p:tgtEl>
                                          <p:spTgt spid="20"/>
                                        </p:tgtEl>
                                      </p:cBhvr>
                                    </p:animEffect>
                                    <p:anim calcmode="lin" valueType="num">
                                      <p:cBhvr>
                                        <p:cTn id="136" dur="1000" fill="hold"/>
                                        <p:tgtEl>
                                          <p:spTgt spid="20"/>
                                        </p:tgtEl>
                                        <p:attrNameLst>
                                          <p:attrName>ppt_x</p:attrName>
                                        </p:attrNameLst>
                                      </p:cBhvr>
                                      <p:tavLst>
                                        <p:tav tm="0">
                                          <p:val>
                                            <p:strVal val="#ppt_x"/>
                                          </p:val>
                                        </p:tav>
                                        <p:tav tm="100000">
                                          <p:val>
                                            <p:strVal val="#ppt_x"/>
                                          </p:val>
                                        </p:tav>
                                      </p:tavLst>
                                    </p:anim>
                                    <p:anim calcmode="lin" valueType="num">
                                      <p:cBhvr>
                                        <p:cTn id="1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grpId="0" nodeType="click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wipe(up)">
                                      <p:cBhvr>
                                        <p:cTn id="142" dur="500"/>
                                        <p:tgtEl>
                                          <p:spTgt spid="29"/>
                                        </p:tgtEl>
                                      </p:cBhvr>
                                    </p:animEffect>
                                  </p:childTnLst>
                                </p:cTn>
                              </p:par>
                              <p:par>
                                <p:cTn id="143" presetID="22" presetClass="entr" presetSubtype="1" fill="hold" grpId="0" nodeType="withEffect">
                                  <p:stCondLst>
                                    <p:cond delay="0"/>
                                  </p:stCondLst>
                                  <p:childTnLst>
                                    <p:set>
                                      <p:cBhvr>
                                        <p:cTn id="144" dur="1" fill="hold">
                                          <p:stCondLst>
                                            <p:cond delay="0"/>
                                          </p:stCondLst>
                                        </p:cTn>
                                        <p:tgtEl>
                                          <p:spTgt spid="28"/>
                                        </p:tgtEl>
                                        <p:attrNameLst>
                                          <p:attrName>style.visibility</p:attrName>
                                        </p:attrNameLst>
                                      </p:cBhvr>
                                      <p:to>
                                        <p:strVal val="visible"/>
                                      </p:to>
                                    </p:set>
                                    <p:animEffect transition="in" filter="wipe(up)">
                                      <p:cBhvr>
                                        <p:cTn id="14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1" grpId="0" animBg="1"/>
      <p:bldP spid="11" grpId="1" animBg="1"/>
      <p:bldP spid="12" grpId="1" animBg="1"/>
      <p:bldP spid="12" grpId="2" animBg="1"/>
      <p:bldP spid="13" grpId="0" animBg="1"/>
      <p:bldP spid="13" grpId="1" animBg="1"/>
      <p:bldP spid="14" grpId="0" animBg="1"/>
      <p:bldP spid="16" grpId="0" animBg="1"/>
      <p:bldP spid="17" grpId="0" animBg="1"/>
      <p:bldP spid="18" grpId="0" animBg="1"/>
      <p:bldP spid="19" grpId="0" animBg="1"/>
      <p:bldP spid="20"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3050"/>
            <a:ext cx="8229600" cy="1283742"/>
          </a:xfrm>
        </p:spPr>
        <p:txBody>
          <a:bodyPr>
            <a:normAutofit/>
          </a:bodyPr>
          <a:lstStyle/>
          <a:p>
            <a:pPr algn="ctr"/>
            <a:r>
              <a:rPr kumimoji="1" lang="ja-JP" altLang="en-US" sz="4900" dirty="0" smtClean="0"/>
              <a:t>補完協定</a:t>
            </a:r>
            <a:r>
              <a:rPr kumimoji="1" lang="en-US" altLang="ja-JP" dirty="0" smtClean="0"/>
              <a:t/>
            </a:r>
            <a:br>
              <a:rPr kumimoji="1" lang="en-US" altLang="ja-JP" dirty="0" smtClean="0"/>
            </a:br>
            <a:r>
              <a:rPr kumimoji="1" lang="ja-JP" altLang="en-US" sz="2000" dirty="0" smtClean="0"/>
              <a:t>～労働協力と環境保護～</a:t>
            </a:r>
            <a:endParaRPr kumimoji="1" lang="ja-JP" altLang="en-US" sz="2000" dirty="0"/>
          </a:p>
        </p:txBody>
      </p:sp>
      <p:sp>
        <p:nvSpPr>
          <p:cNvPr id="5" name="テキスト プレースホルダ 4"/>
          <p:cNvSpPr>
            <a:spLocks noGrp="1"/>
          </p:cNvSpPr>
          <p:nvPr>
            <p:ph type="body" idx="1"/>
          </p:nvPr>
        </p:nvSpPr>
        <p:spPr>
          <a:xfrm>
            <a:off x="179512" y="1673424"/>
            <a:ext cx="4328220" cy="762000"/>
          </a:xfrm>
        </p:spPr>
        <p:txBody>
          <a:bodyPr>
            <a:normAutofit/>
          </a:bodyPr>
          <a:lstStyle/>
          <a:p>
            <a:pPr algn="ctr"/>
            <a:r>
              <a:rPr kumimoji="1" lang="ja-JP" altLang="en-US" dirty="0" smtClean="0"/>
              <a:t>労働協力覚書</a:t>
            </a:r>
            <a:endParaRPr kumimoji="1" lang="ja-JP" altLang="en-US" dirty="0"/>
          </a:p>
        </p:txBody>
      </p:sp>
      <p:sp>
        <p:nvSpPr>
          <p:cNvPr id="7" name="テキスト プレースホルダ 6"/>
          <p:cNvSpPr>
            <a:spLocks noGrp="1"/>
          </p:cNvSpPr>
          <p:nvPr>
            <p:ph type="body" sz="half" idx="3"/>
          </p:nvPr>
        </p:nvSpPr>
        <p:spPr>
          <a:xfrm>
            <a:off x="4716016" y="1673424"/>
            <a:ext cx="4248472" cy="762000"/>
          </a:xfrm>
        </p:spPr>
        <p:txBody>
          <a:bodyPr/>
          <a:lstStyle/>
          <a:p>
            <a:pPr algn="ctr"/>
            <a:r>
              <a:rPr lang="ja-JP" altLang="en-US" dirty="0" smtClean="0"/>
              <a:t>環境</a:t>
            </a:r>
            <a:r>
              <a:rPr kumimoji="1" lang="ja-JP" altLang="en-US" dirty="0" smtClean="0"/>
              <a:t>協力協定</a:t>
            </a:r>
            <a:endParaRPr kumimoji="1" lang="ja-JP" altLang="en-US" dirty="0"/>
          </a:p>
        </p:txBody>
      </p:sp>
      <p:sp>
        <p:nvSpPr>
          <p:cNvPr id="6" name="コンテンツ プレースホルダ 5"/>
          <p:cNvSpPr>
            <a:spLocks noGrp="1"/>
          </p:cNvSpPr>
          <p:nvPr>
            <p:ph sz="quarter" idx="2"/>
          </p:nvPr>
        </p:nvSpPr>
        <p:spPr>
          <a:xfrm>
            <a:off x="179512" y="2465512"/>
            <a:ext cx="4320480" cy="4392488"/>
          </a:xfrm>
        </p:spPr>
        <p:txBody>
          <a:bodyPr/>
          <a:lstStyle/>
          <a:p>
            <a:r>
              <a:rPr kumimoji="1" lang="ja-JP" altLang="en-US" dirty="0" smtClean="0"/>
              <a:t>国際的基準の労働法・労働政策・労働慣行の確保</a:t>
            </a:r>
            <a:endParaRPr kumimoji="1" lang="en-US" altLang="ja-JP" dirty="0" smtClean="0"/>
          </a:p>
          <a:p>
            <a:r>
              <a:rPr lang="ja-JP" altLang="en-US" dirty="0" smtClean="0"/>
              <a:t>労働法制・政策決定における主権尊重</a:t>
            </a:r>
            <a:endParaRPr lang="en-US" altLang="ja-JP" dirty="0" smtClean="0"/>
          </a:p>
          <a:p>
            <a:r>
              <a:rPr kumimoji="1" lang="ja-JP" altLang="en-US" dirty="0" smtClean="0"/>
              <a:t>保護貿易に有利な労働環境整備は不適切</a:t>
            </a:r>
            <a:endParaRPr kumimoji="1" lang="en-US" altLang="ja-JP" dirty="0" smtClean="0"/>
          </a:p>
          <a:p>
            <a:r>
              <a:rPr lang="ja-JP" altLang="en-US" dirty="0" smtClean="0"/>
              <a:t>貿易と投資の奨励のために労働規制を緩和することは不適切</a:t>
            </a:r>
            <a:endParaRPr kumimoji="1" lang="ja-JP" altLang="en-US" dirty="0"/>
          </a:p>
        </p:txBody>
      </p:sp>
      <p:sp>
        <p:nvSpPr>
          <p:cNvPr id="8" name="コンテンツ プレースホルダ 7"/>
          <p:cNvSpPr>
            <a:spLocks noGrp="1"/>
          </p:cNvSpPr>
          <p:nvPr>
            <p:ph sz="quarter" idx="4"/>
          </p:nvPr>
        </p:nvSpPr>
        <p:spPr>
          <a:xfrm>
            <a:off x="4716016" y="2537520"/>
            <a:ext cx="4248472" cy="4320480"/>
          </a:xfrm>
        </p:spPr>
        <p:txBody>
          <a:bodyPr/>
          <a:lstStyle/>
          <a:p>
            <a:r>
              <a:rPr lang="ja-JP" altLang="en-US" dirty="0" smtClean="0"/>
              <a:t>高水準の環境保護を行う意思の確認</a:t>
            </a:r>
            <a:endParaRPr lang="en-US" altLang="ja-JP" dirty="0" smtClean="0"/>
          </a:p>
          <a:p>
            <a:r>
              <a:rPr kumimoji="1" lang="ja-JP" altLang="en-US" dirty="0" smtClean="0"/>
              <a:t>国際的に一致した環境法政・政策・慣行の保持</a:t>
            </a:r>
            <a:endParaRPr kumimoji="1" lang="en-US" altLang="ja-JP" dirty="0" smtClean="0"/>
          </a:p>
          <a:p>
            <a:r>
              <a:rPr lang="ja-JP" altLang="en-US" dirty="0" smtClean="0"/>
              <a:t>保護貿易の目的で環境法・政策・慣行を定めることは不適切</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anim calcmode="lin" valueType="num">
                                      <p:cBhvr>
                                        <p:cTn id="8" dur="500" fill="hold"/>
                                        <p:tgtEl>
                                          <p:spTgt spid="5">
                                            <p:bg/>
                                          </p:spTgt>
                                        </p:tgtEl>
                                        <p:attrNameLst>
                                          <p:attrName>ppt_x</p:attrName>
                                        </p:attrNameLst>
                                      </p:cBhvr>
                                      <p:tavLst>
                                        <p:tav tm="0">
                                          <p:val>
                                            <p:strVal val="#ppt_x"/>
                                          </p:val>
                                        </p:tav>
                                        <p:tav tm="100000">
                                          <p:val>
                                            <p:strVal val="#ppt_x"/>
                                          </p:val>
                                        </p:tav>
                                      </p:tavLst>
                                    </p:anim>
                                    <p:anim calcmode="lin" valueType="num">
                                      <p:cBhvr>
                                        <p:cTn id="9" dur="5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anim calcmode="lin" valueType="num">
                                      <p:cBhvr>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Effect transition="in" filter="fade">
                                      <p:cBhvr>
                                        <p:cTn id="21" dur="500"/>
                                        <p:tgtEl>
                                          <p:spTgt spid="7">
                                            <p:bg/>
                                          </p:spTgt>
                                        </p:tgtEl>
                                      </p:cBhvr>
                                    </p:animEffect>
                                    <p:anim calcmode="lin" valueType="num">
                                      <p:cBhvr>
                                        <p:cTn id="22" dur="500" fill="hold"/>
                                        <p:tgtEl>
                                          <p:spTgt spid="7">
                                            <p:bg/>
                                          </p:spTgt>
                                        </p:tgtEl>
                                        <p:attrNameLst>
                                          <p:attrName>ppt_x</p:attrName>
                                        </p:attrNameLst>
                                      </p:cBhvr>
                                      <p:tavLst>
                                        <p:tav tm="0">
                                          <p:val>
                                            <p:strVal val="#ppt_x"/>
                                          </p:val>
                                        </p:tav>
                                        <p:tav tm="100000">
                                          <p:val>
                                            <p:strVal val="#ppt_x"/>
                                          </p:val>
                                        </p:tav>
                                      </p:tavLst>
                                    </p:anim>
                                    <p:anim calcmode="lin" valueType="num">
                                      <p:cBhvr>
                                        <p:cTn id="23" dur="5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anim calcmode="lin" valueType="num">
                                      <p:cBhvr>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10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36"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37"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8"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39" dur="1000"/>
                                        <p:tgtEl>
                                          <p:spTgt spid="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p:cTn id="44" dur="10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45"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46"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47"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48" dur="1000"/>
                                        <p:tgtEl>
                                          <p:spTgt spid="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4" presetClass="entr" presetSubtype="0" accel="100000" fill="hold" grpId="0"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p:cTn id="53" dur="10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54" dur="1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55"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56" dur="1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57" dur="10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4" presetClass="entr" presetSubtype="0" accel="100000" fill="hold" grpId="0"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 calcmode="lin" valueType="num">
                                      <p:cBhvr>
                                        <p:cTn id="62" dur="1000" fill="hold"/>
                                        <p:tgtEl>
                                          <p:spTgt spid="6">
                                            <p:txEl>
                                              <p:pRg st="3" end="3"/>
                                            </p:txEl>
                                          </p:spTgt>
                                        </p:tgtEl>
                                        <p:attrNameLst>
                                          <p:attrName>ppt_w</p:attrName>
                                        </p:attrNameLst>
                                      </p:cBhvr>
                                      <p:tavLst>
                                        <p:tav tm="0">
                                          <p:val>
                                            <p:strVal val="#ppt_w*0.05"/>
                                          </p:val>
                                        </p:tav>
                                        <p:tav tm="100000">
                                          <p:val>
                                            <p:strVal val="#ppt_w"/>
                                          </p:val>
                                        </p:tav>
                                      </p:tavLst>
                                    </p:anim>
                                    <p:anim calcmode="lin" valueType="num">
                                      <p:cBhvr>
                                        <p:cTn id="63" dur="10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64"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66" dur="1000"/>
                                        <p:tgtEl>
                                          <p:spTgt spid="6">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4" presetClass="entr" presetSubtype="0" accel="100000" fill="hold" grpId="0" nodeType="clickEffect">
                                  <p:stCondLst>
                                    <p:cond delay="0"/>
                                  </p:stCondLst>
                                  <p:childTnLst>
                                    <p:set>
                                      <p:cBhvr>
                                        <p:cTn id="70" dur="1" fill="hold">
                                          <p:stCondLst>
                                            <p:cond delay="0"/>
                                          </p:stCondLst>
                                        </p:cTn>
                                        <p:tgtEl>
                                          <p:spTgt spid="8">
                                            <p:txEl>
                                              <p:pRg st="0" end="0"/>
                                            </p:txEl>
                                          </p:spTgt>
                                        </p:tgtEl>
                                        <p:attrNameLst>
                                          <p:attrName>style.visibility</p:attrName>
                                        </p:attrNameLst>
                                      </p:cBhvr>
                                      <p:to>
                                        <p:strVal val="visible"/>
                                      </p:to>
                                    </p:set>
                                    <p:anim calcmode="lin" valueType="num">
                                      <p:cBhvr>
                                        <p:cTn id="71" dur="1000" fill="hold"/>
                                        <p:tgtEl>
                                          <p:spTgt spid="8">
                                            <p:txEl>
                                              <p:pRg st="0" end="0"/>
                                            </p:txEl>
                                          </p:spTgt>
                                        </p:tgtEl>
                                        <p:attrNameLst>
                                          <p:attrName>ppt_w</p:attrName>
                                        </p:attrNameLst>
                                      </p:cBhvr>
                                      <p:tavLst>
                                        <p:tav tm="0">
                                          <p:val>
                                            <p:strVal val="#ppt_w*0.05"/>
                                          </p:val>
                                        </p:tav>
                                        <p:tav tm="100000">
                                          <p:val>
                                            <p:strVal val="#ppt_w"/>
                                          </p:val>
                                        </p:tav>
                                      </p:tavLst>
                                    </p:anim>
                                    <p:anim calcmode="lin" valueType="num">
                                      <p:cBhvr>
                                        <p:cTn id="72" dur="1000" fill="hold"/>
                                        <p:tgtEl>
                                          <p:spTgt spid="8">
                                            <p:txEl>
                                              <p:pRg st="0" end="0"/>
                                            </p:txEl>
                                          </p:spTgt>
                                        </p:tgtEl>
                                        <p:attrNameLst>
                                          <p:attrName>ppt_h</p:attrName>
                                        </p:attrNameLst>
                                      </p:cBhvr>
                                      <p:tavLst>
                                        <p:tav tm="0">
                                          <p:val>
                                            <p:strVal val="#ppt_h"/>
                                          </p:val>
                                        </p:tav>
                                        <p:tav tm="100000">
                                          <p:val>
                                            <p:strVal val="#ppt_h"/>
                                          </p:val>
                                        </p:tav>
                                      </p:tavLst>
                                    </p:anim>
                                    <p:anim calcmode="lin" valueType="num">
                                      <p:cBhvr>
                                        <p:cTn id="7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74" dur="1000" fill="hold"/>
                                        <p:tgtEl>
                                          <p:spTgt spid="8">
                                            <p:txEl>
                                              <p:pRg st="0" end="0"/>
                                            </p:txEl>
                                          </p:spTgt>
                                        </p:tgtEl>
                                        <p:attrNameLst>
                                          <p:attrName>ppt_y</p:attrName>
                                        </p:attrNameLst>
                                      </p:cBhvr>
                                      <p:tavLst>
                                        <p:tav tm="0">
                                          <p:val>
                                            <p:strVal val="#ppt_y"/>
                                          </p:val>
                                        </p:tav>
                                        <p:tav tm="100000">
                                          <p:val>
                                            <p:strVal val="#ppt_y"/>
                                          </p:val>
                                        </p:tav>
                                      </p:tavLst>
                                    </p:anim>
                                    <p:animEffect transition="in" filter="fade">
                                      <p:cBhvr>
                                        <p:cTn id="75" dur="1000"/>
                                        <p:tgtEl>
                                          <p:spTgt spid="8">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54" presetClass="entr" presetSubtype="0" accel="100000" fill="hold" grpId="0" nodeType="clickEffect">
                                  <p:stCondLst>
                                    <p:cond delay="0"/>
                                  </p:stCondLst>
                                  <p:childTnLst>
                                    <p:set>
                                      <p:cBhvr>
                                        <p:cTn id="79" dur="1" fill="hold">
                                          <p:stCondLst>
                                            <p:cond delay="0"/>
                                          </p:stCondLst>
                                        </p:cTn>
                                        <p:tgtEl>
                                          <p:spTgt spid="8">
                                            <p:txEl>
                                              <p:pRg st="1" end="1"/>
                                            </p:txEl>
                                          </p:spTgt>
                                        </p:tgtEl>
                                        <p:attrNameLst>
                                          <p:attrName>style.visibility</p:attrName>
                                        </p:attrNameLst>
                                      </p:cBhvr>
                                      <p:to>
                                        <p:strVal val="visible"/>
                                      </p:to>
                                    </p:set>
                                    <p:anim calcmode="lin" valueType="num">
                                      <p:cBhvr>
                                        <p:cTn id="80" dur="1000" fill="hold"/>
                                        <p:tgtEl>
                                          <p:spTgt spid="8">
                                            <p:txEl>
                                              <p:pRg st="1" end="1"/>
                                            </p:txEl>
                                          </p:spTgt>
                                        </p:tgtEl>
                                        <p:attrNameLst>
                                          <p:attrName>ppt_w</p:attrName>
                                        </p:attrNameLst>
                                      </p:cBhvr>
                                      <p:tavLst>
                                        <p:tav tm="0">
                                          <p:val>
                                            <p:strVal val="#ppt_w*0.05"/>
                                          </p:val>
                                        </p:tav>
                                        <p:tav tm="100000">
                                          <p:val>
                                            <p:strVal val="#ppt_w"/>
                                          </p:val>
                                        </p:tav>
                                      </p:tavLst>
                                    </p:anim>
                                    <p:anim calcmode="lin" valueType="num">
                                      <p:cBhvr>
                                        <p:cTn id="81" dur="1000" fill="hold"/>
                                        <p:tgtEl>
                                          <p:spTgt spid="8">
                                            <p:txEl>
                                              <p:pRg st="1" end="1"/>
                                            </p:txEl>
                                          </p:spTgt>
                                        </p:tgtEl>
                                        <p:attrNameLst>
                                          <p:attrName>ppt_h</p:attrName>
                                        </p:attrNameLst>
                                      </p:cBhvr>
                                      <p:tavLst>
                                        <p:tav tm="0">
                                          <p:val>
                                            <p:strVal val="#ppt_h"/>
                                          </p:val>
                                        </p:tav>
                                        <p:tav tm="100000">
                                          <p:val>
                                            <p:strVal val="#ppt_h"/>
                                          </p:val>
                                        </p:tav>
                                      </p:tavLst>
                                    </p:anim>
                                    <p:anim calcmode="lin" valueType="num">
                                      <p:cBhvr>
                                        <p:cTn id="82" dur="1000" fill="hold"/>
                                        <p:tgtEl>
                                          <p:spTgt spid="8">
                                            <p:txEl>
                                              <p:pRg st="1" end="1"/>
                                            </p:txEl>
                                          </p:spTgt>
                                        </p:tgtEl>
                                        <p:attrNameLst>
                                          <p:attrName>ppt_x</p:attrName>
                                        </p:attrNameLst>
                                      </p:cBhvr>
                                      <p:tavLst>
                                        <p:tav tm="0">
                                          <p:val>
                                            <p:strVal val="#ppt_x-.2"/>
                                          </p:val>
                                        </p:tav>
                                        <p:tav tm="100000">
                                          <p:val>
                                            <p:strVal val="#ppt_x"/>
                                          </p:val>
                                        </p:tav>
                                      </p:tavLst>
                                    </p:anim>
                                    <p:anim calcmode="lin" valueType="num">
                                      <p:cBhvr>
                                        <p:cTn id="83" dur="1000" fill="hold"/>
                                        <p:tgtEl>
                                          <p:spTgt spid="8">
                                            <p:txEl>
                                              <p:pRg st="1" end="1"/>
                                            </p:txEl>
                                          </p:spTgt>
                                        </p:tgtEl>
                                        <p:attrNameLst>
                                          <p:attrName>ppt_y</p:attrName>
                                        </p:attrNameLst>
                                      </p:cBhvr>
                                      <p:tavLst>
                                        <p:tav tm="0">
                                          <p:val>
                                            <p:strVal val="#ppt_y"/>
                                          </p:val>
                                        </p:tav>
                                        <p:tav tm="100000">
                                          <p:val>
                                            <p:strVal val="#ppt_y"/>
                                          </p:val>
                                        </p:tav>
                                      </p:tavLst>
                                    </p:anim>
                                    <p:animEffect transition="in" filter="fade">
                                      <p:cBhvr>
                                        <p:cTn id="84" dur="1000"/>
                                        <p:tgtEl>
                                          <p:spTgt spid="8">
                                            <p:txEl>
                                              <p:pRg st="1" end="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4" presetClass="entr" presetSubtype="0" accel="100000" fill="hold" grpId="0" nodeType="clickEffect">
                                  <p:stCondLst>
                                    <p:cond delay="0"/>
                                  </p:stCondLst>
                                  <p:childTnLst>
                                    <p:set>
                                      <p:cBhvr>
                                        <p:cTn id="88" dur="1" fill="hold">
                                          <p:stCondLst>
                                            <p:cond delay="0"/>
                                          </p:stCondLst>
                                        </p:cTn>
                                        <p:tgtEl>
                                          <p:spTgt spid="8">
                                            <p:txEl>
                                              <p:pRg st="2" end="2"/>
                                            </p:txEl>
                                          </p:spTgt>
                                        </p:tgtEl>
                                        <p:attrNameLst>
                                          <p:attrName>style.visibility</p:attrName>
                                        </p:attrNameLst>
                                      </p:cBhvr>
                                      <p:to>
                                        <p:strVal val="visible"/>
                                      </p:to>
                                    </p:set>
                                    <p:anim calcmode="lin" valueType="num">
                                      <p:cBhvr>
                                        <p:cTn id="89" dur="1000" fill="hold"/>
                                        <p:tgtEl>
                                          <p:spTgt spid="8">
                                            <p:txEl>
                                              <p:pRg st="2" end="2"/>
                                            </p:txEl>
                                          </p:spTgt>
                                        </p:tgtEl>
                                        <p:attrNameLst>
                                          <p:attrName>ppt_w</p:attrName>
                                        </p:attrNameLst>
                                      </p:cBhvr>
                                      <p:tavLst>
                                        <p:tav tm="0">
                                          <p:val>
                                            <p:strVal val="#ppt_w*0.05"/>
                                          </p:val>
                                        </p:tav>
                                        <p:tav tm="100000">
                                          <p:val>
                                            <p:strVal val="#ppt_w"/>
                                          </p:val>
                                        </p:tav>
                                      </p:tavLst>
                                    </p:anim>
                                    <p:anim calcmode="lin" valueType="num">
                                      <p:cBhvr>
                                        <p:cTn id="90" dur="1000" fill="hold"/>
                                        <p:tgtEl>
                                          <p:spTgt spid="8">
                                            <p:txEl>
                                              <p:pRg st="2" end="2"/>
                                            </p:txEl>
                                          </p:spTgt>
                                        </p:tgtEl>
                                        <p:attrNameLst>
                                          <p:attrName>ppt_h</p:attrName>
                                        </p:attrNameLst>
                                      </p:cBhvr>
                                      <p:tavLst>
                                        <p:tav tm="0">
                                          <p:val>
                                            <p:strVal val="#ppt_h"/>
                                          </p:val>
                                        </p:tav>
                                        <p:tav tm="100000">
                                          <p:val>
                                            <p:strVal val="#ppt_h"/>
                                          </p:val>
                                        </p:tav>
                                      </p:tavLst>
                                    </p:anim>
                                    <p:anim calcmode="lin" valueType="num">
                                      <p:cBhvr>
                                        <p:cTn id="91" dur="1000" fill="hold"/>
                                        <p:tgtEl>
                                          <p:spTgt spid="8">
                                            <p:txEl>
                                              <p:pRg st="2" end="2"/>
                                            </p:txEl>
                                          </p:spTgt>
                                        </p:tgtEl>
                                        <p:attrNameLst>
                                          <p:attrName>ppt_x</p:attrName>
                                        </p:attrNameLst>
                                      </p:cBhvr>
                                      <p:tavLst>
                                        <p:tav tm="0">
                                          <p:val>
                                            <p:strVal val="#ppt_x-.2"/>
                                          </p:val>
                                        </p:tav>
                                        <p:tav tm="100000">
                                          <p:val>
                                            <p:strVal val="#ppt_x"/>
                                          </p:val>
                                        </p:tav>
                                      </p:tavLst>
                                    </p:anim>
                                    <p:anim calcmode="lin" valueType="num">
                                      <p:cBhvr>
                                        <p:cTn id="92" dur="1000" fill="hold"/>
                                        <p:tgtEl>
                                          <p:spTgt spid="8">
                                            <p:txEl>
                                              <p:pRg st="2" end="2"/>
                                            </p:txEl>
                                          </p:spTgt>
                                        </p:tgtEl>
                                        <p:attrNameLst>
                                          <p:attrName>ppt_y</p:attrName>
                                        </p:attrNameLst>
                                      </p:cBhvr>
                                      <p:tavLst>
                                        <p:tav tm="0">
                                          <p:val>
                                            <p:strVal val="#ppt_y"/>
                                          </p:val>
                                        </p:tav>
                                        <p:tav tm="100000">
                                          <p:val>
                                            <p:strVal val="#ppt_y"/>
                                          </p:val>
                                        </p:tav>
                                      </p:tavLst>
                                    </p:anim>
                                    <p:animEffect transition="in" filter="fade">
                                      <p:cBhvr>
                                        <p:cTn id="93"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340768"/>
            <a:ext cx="8229600" cy="4810539"/>
          </a:xfrm>
        </p:spPr>
        <p:txBody>
          <a:bodyPr/>
          <a:lstStyle/>
          <a:p>
            <a:r>
              <a:rPr lang="en-US" altLang="ja-JP" dirty="0" smtClean="0"/>
              <a:t>CEPEA</a:t>
            </a:r>
            <a:r>
              <a:rPr lang="ja-JP" altLang="en-US" dirty="0" smtClean="0"/>
              <a:t>とは</a:t>
            </a:r>
            <a:endParaRPr lang="en-US" altLang="ja-JP" dirty="0" smtClean="0"/>
          </a:p>
          <a:p>
            <a:pPr>
              <a:buNone/>
            </a:pPr>
            <a:r>
              <a:rPr lang="ja-JP" altLang="en-US" dirty="0" smtClean="0"/>
              <a:t>　　</a:t>
            </a:r>
            <a:r>
              <a:rPr lang="en-US" altLang="ja-JP" dirty="0" smtClean="0"/>
              <a:t>ASEAN</a:t>
            </a:r>
            <a:r>
              <a:rPr lang="ja-JP" altLang="en-US" dirty="0" smtClean="0"/>
              <a:t>＋</a:t>
            </a:r>
            <a:r>
              <a:rPr lang="en-US" altLang="ja-JP" dirty="0" smtClean="0"/>
              <a:t>3</a:t>
            </a:r>
            <a:r>
              <a:rPr lang="ja-JP" altLang="en-US" dirty="0" smtClean="0"/>
              <a:t>及び印豪</a:t>
            </a:r>
            <a:r>
              <a:rPr lang="en-US" altLang="ja-JP" dirty="0" smtClean="0"/>
              <a:t>NZ</a:t>
            </a:r>
            <a:r>
              <a:rPr lang="ja-JP" altLang="en-US" dirty="0" smtClean="0"/>
              <a:t>における包括的な経済連合構築を目的として日本が提唱</a:t>
            </a:r>
            <a:endParaRPr lang="en-US" altLang="ja-JP" dirty="0" smtClean="0"/>
          </a:p>
          <a:p>
            <a:pPr>
              <a:buNone/>
            </a:pPr>
            <a:endParaRPr lang="en-US" altLang="ja-JP" dirty="0" smtClean="0"/>
          </a:p>
          <a:p>
            <a:r>
              <a:rPr lang="ja-JP" altLang="en-US" dirty="0" smtClean="0"/>
              <a:t>この構築を目的とし、日本・</a:t>
            </a:r>
            <a:r>
              <a:rPr lang="en-US" altLang="ja-JP" dirty="0" smtClean="0"/>
              <a:t>ASEAN</a:t>
            </a:r>
            <a:r>
              <a:rPr lang="ja-JP" altLang="en-US" dirty="0" smtClean="0"/>
              <a:t>包括的経済連携協定をはじめとする</a:t>
            </a:r>
            <a:r>
              <a:rPr lang="en-US" altLang="ja-JP" dirty="0" smtClean="0"/>
              <a:t>EPA</a:t>
            </a:r>
            <a:r>
              <a:rPr lang="ja-JP" altLang="en-US" dirty="0" smtClean="0"/>
              <a:t>を中心に経済協定を締結</a:t>
            </a:r>
            <a:endParaRPr lang="en-US" altLang="ja-JP" dirty="0" smtClean="0"/>
          </a:p>
          <a:p>
            <a:endParaRPr lang="en-US" altLang="ja-JP" dirty="0" smtClean="0"/>
          </a:p>
          <a:p>
            <a:r>
              <a:rPr lang="ja-JP" altLang="en-US" dirty="0" smtClean="0"/>
              <a:t>但し、</a:t>
            </a:r>
            <a:r>
              <a:rPr lang="en-US" altLang="ja-JP" dirty="0" smtClean="0"/>
              <a:t>TPP</a:t>
            </a:r>
            <a:r>
              <a:rPr lang="ja-JP" altLang="en-US" dirty="0" smtClean="0"/>
              <a:t>と比べ北米・南米地域の参加がない</a:t>
            </a:r>
            <a:endParaRPr lang="en-US" altLang="ja-JP" dirty="0" smtClean="0"/>
          </a:p>
          <a:p>
            <a:pPr>
              <a:buNone/>
            </a:pPr>
            <a:endParaRPr lang="en-US" altLang="ja-JP" dirty="0" smtClean="0"/>
          </a:p>
          <a:p>
            <a:pPr>
              <a:buNone/>
            </a:pPr>
            <a:r>
              <a:rPr lang="ja-JP" altLang="en-US" dirty="0" smtClean="0"/>
              <a:t>　　</a:t>
            </a:r>
            <a:endParaRPr lang="en-US" altLang="ja-JP" dirty="0" smtClean="0"/>
          </a:p>
          <a:p>
            <a:pPr>
              <a:buNone/>
            </a:pPr>
            <a:endParaRPr kumimoji="1" lang="ja-JP" altLang="en-US" dirty="0"/>
          </a:p>
        </p:txBody>
      </p:sp>
      <p:sp>
        <p:nvSpPr>
          <p:cNvPr id="3" name="タイトル 2"/>
          <p:cNvSpPr>
            <a:spLocks noGrp="1"/>
          </p:cNvSpPr>
          <p:nvPr>
            <p:ph type="title"/>
          </p:nvPr>
        </p:nvSpPr>
        <p:spPr>
          <a:xfrm>
            <a:off x="395536" y="260648"/>
            <a:ext cx="8229600" cy="1143000"/>
          </a:xfrm>
        </p:spPr>
        <p:txBody>
          <a:bodyPr>
            <a:normAutofit/>
          </a:bodyPr>
          <a:lstStyle/>
          <a:p>
            <a:pPr algn="ctr"/>
            <a:r>
              <a:rPr lang="ja-JP" altLang="en-US" dirty="0" smtClean="0"/>
              <a:t>その他のアジア経済圏構想</a:t>
            </a:r>
            <a:r>
              <a:rPr lang="en-US" altLang="ja-JP" dirty="0" smtClean="0"/>
              <a:t/>
            </a:r>
            <a:br>
              <a:rPr lang="en-US" altLang="ja-JP" dirty="0" smtClean="0"/>
            </a:br>
            <a:r>
              <a:rPr lang="ja-JP" altLang="en-US" sz="2700" dirty="0" smtClean="0"/>
              <a:t>～</a:t>
            </a:r>
            <a:r>
              <a:rPr lang="en-US" altLang="ja-JP" sz="2800" dirty="0" smtClean="0"/>
              <a:t> CEPEA </a:t>
            </a:r>
            <a:r>
              <a:rPr lang="ja-JP" altLang="en-US" sz="2700" dirty="0" smtClean="0"/>
              <a:t>～</a:t>
            </a:r>
            <a:endParaRPr kumimoji="1" lang="ja-JP" alt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1"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anim calcmode="lin" valueType="num">
                                      <p:cBhvr>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pPr algn="ctr"/>
            <a:r>
              <a:rPr lang="ja-JP" altLang="en-US" dirty="0" smtClean="0"/>
              <a:t>既存</a:t>
            </a:r>
            <a:r>
              <a:rPr lang="en-US" altLang="ja-JP" dirty="0" smtClean="0"/>
              <a:t>EPA</a:t>
            </a:r>
            <a:r>
              <a:rPr lang="ja-JP" altLang="en-US" dirty="0" smtClean="0"/>
              <a:t>と</a:t>
            </a:r>
            <a:r>
              <a:rPr lang="en-US" altLang="ja-JP" dirty="0" smtClean="0"/>
              <a:t>TPP</a:t>
            </a:r>
            <a:r>
              <a:rPr lang="ja-JP" altLang="en-US" dirty="0" smtClean="0"/>
              <a:t>の差異</a:t>
            </a:r>
            <a:r>
              <a:rPr lang="en-US" altLang="ja-JP" dirty="0" smtClean="0"/>
              <a:t/>
            </a:r>
            <a:br>
              <a:rPr lang="en-US" altLang="ja-JP" dirty="0" smtClean="0"/>
            </a:br>
            <a:r>
              <a:rPr lang="ja-JP" altLang="en-US" sz="1400" dirty="0" smtClean="0"/>
              <a:t>内閣官房作成　包括的経済連携に関する検討状況より引用</a:t>
            </a:r>
            <a:endParaRPr kumimoji="1" lang="ja-JP" altLang="en-US" sz="1400" dirty="0"/>
          </a:p>
        </p:txBody>
      </p:sp>
      <p:sp>
        <p:nvSpPr>
          <p:cNvPr id="4" name="テキスト プレースホルダ 3"/>
          <p:cNvSpPr>
            <a:spLocks noGrp="1"/>
          </p:cNvSpPr>
          <p:nvPr>
            <p:ph type="body" idx="1"/>
          </p:nvPr>
        </p:nvSpPr>
        <p:spPr>
          <a:xfrm>
            <a:off x="179512" y="1340768"/>
            <a:ext cx="4248472" cy="762000"/>
          </a:xfrm>
          <a:solidFill>
            <a:srgbClr val="92D050"/>
          </a:solidFill>
        </p:spPr>
        <p:txBody>
          <a:bodyPr/>
          <a:lstStyle/>
          <a:p>
            <a:pPr algn="ctr"/>
            <a:r>
              <a:rPr kumimoji="1" lang="ja-JP" altLang="en-US" dirty="0" smtClean="0"/>
              <a:t>既存ＥＰＡ</a:t>
            </a:r>
            <a:endParaRPr kumimoji="1" lang="ja-JP" altLang="en-US" dirty="0"/>
          </a:p>
        </p:txBody>
      </p:sp>
      <p:sp>
        <p:nvSpPr>
          <p:cNvPr id="6" name="テキスト プレースホルダ 5"/>
          <p:cNvSpPr>
            <a:spLocks noGrp="1"/>
          </p:cNvSpPr>
          <p:nvPr>
            <p:ph type="body" sz="half" idx="3"/>
          </p:nvPr>
        </p:nvSpPr>
        <p:spPr>
          <a:xfrm>
            <a:off x="4788024" y="1340768"/>
            <a:ext cx="4104456" cy="762000"/>
          </a:xfrm>
          <a:solidFill>
            <a:schemeClr val="accent4">
              <a:lumMod val="40000"/>
              <a:lumOff val="60000"/>
            </a:schemeClr>
          </a:solidFill>
        </p:spPr>
        <p:txBody>
          <a:bodyPr/>
          <a:lstStyle/>
          <a:p>
            <a:pPr algn="ctr"/>
            <a:r>
              <a:rPr kumimoji="1" lang="ja-JP" altLang="en-US" dirty="0" smtClean="0"/>
              <a:t>Ｔ　Ｔ　Ｐ</a:t>
            </a:r>
            <a:endParaRPr kumimoji="1" lang="ja-JP" altLang="en-US" dirty="0"/>
          </a:p>
        </p:txBody>
      </p:sp>
      <p:sp>
        <p:nvSpPr>
          <p:cNvPr id="5" name="コンテンツ プレースホルダ 4"/>
          <p:cNvSpPr>
            <a:spLocks noGrp="1"/>
          </p:cNvSpPr>
          <p:nvPr>
            <p:ph sz="quarter" idx="2"/>
          </p:nvPr>
        </p:nvSpPr>
        <p:spPr>
          <a:xfrm>
            <a:off x="0" y="2204864"/>
            <a:ext cx="4427984" cy="4248472"/>
          </a:xfrm>
        </p:spPr>
        <p:txBody>
          <a:bodyPr>
            <a:normAutofit/>
          </a:bodyPr>
          <a:lstStyle/>
          <a:p>
            <a:r>
              <a:rPr lang="ja-JP" altLang="en-US" dirty="0" smtClean="0"/>
              <a:t>我が国が締結した</a:t>
            </a:r>
            <a:r>
              <a:rPr lang="en-US" altLang="ja-JP" dirty="0" smtClean="0"/>
              <a:t>EPA</a:t>
            </a:r>
            <a:r>
              <a:rPr lang="ja-JP" altLang="en-US" dirty="0" smtClean="0"/>
              <a:t>においては最終的に双方向貿易額の</a:t>
            </a:r>
            <a:r>
              <a:rPr lang="en-US" altLang="ja-JP" dirty="0" smtClean="0"/>
              <a:t>9</a:t>
            </a:r>
            <a:r>
              <a:rPr lang="ja-JP" altLang="en-US" dirty="0" smtClean="0"/>
              <a:t>割程度の関税が撤廃</a:t>
            </a:r>
            <a:endParaRPr lang="en-US" altLang="ja-JP" dirty="0" smtClean="0"/>
          </a:p>
          <a:p>
            <a:r>
              <a:rPr lang="ja-JP" altLang="en-US" dirty="0" smtClean="0"/>
              <a:t>但し米欧韓同士の</a:t>
            </a:r>
            <a:r>
              <a:rPr lang="en-US" altLang="ja-JP" dirty="0" smtClean="0"/>
              <a:t>FTA</a:t>
            </a:r>
            <a:r>
              <a:rPr lang="ja-JP" altLang="en-US" dirty="0" smtClean="0"/>
              <a:t>では</a:t>
            </a:r>
            <a:r>
              <a:rPr lang="en-US" altLang="ja-JP" dirty="0" smtClean="0"/>
              <a:t>100</a:t>
            </a:r>
            <a:r>
              <a:rPr lang="ja-JP" altLang="en-US" dirty="0" smtClean="0"/>
              <a:t>％近い自由化</a:t>
            </a:r>
            <a:endParaRPr lang="en-US" altLang="ja-JP" dirty="0" smtClean="0"/>
          </a:p>
          <a:p>
            <a:r>
              <a:rPr lang="ja-JP" altLang="en-US" dirty="0" smtClean="0"/>
              <a:t>例外については交渉次第</a:t>
            </a:r>
            <a:endParaRPr lang="en-US" altLang="ja-JP" dirty="0" smtClean="0"/>
          </a:p>
          <a:p>
            <a:r>
              <a:rPr lang="ja-JP" altLang="en-US" dirty="0" smtClean="0"/>
              <a:t>我が国においては一割程度の品目について、除外・再協議等の例外的対応</a:t>
            </a:r>
            <a:endParaRPr lang="en-US" altLang="ja-JP" dirty="0" smtClean="0"/>
          </a:p>
          <a:p>
            <a:r>
              <a:rPr lang="ja-JP" altLang="en-US" sz="1800" dirty="0" smtClean="0"/>
              <a:t>関税撤廃未経験タリフライン数</a:t>
            </a:r>
            <a:r>
              <a:rPr lang="en-US" altLang="ja-JP" sz="1800" dirty="0" smtClean="0"/>
              <a:t>940</a:t>
            </a:r>
          </a:p>
        </p:txBody>
      </p:sp>
      <p:sp>
        <p:nvSpPr>
          <p:cNvPr id="7" name="コンテンツ プレースホルダ 6"/>
          <p:cNvSpPr>
            <a:spLocks noGrp="1"/>
          </p:cNvSpPr>
          <p:nvPr>
            <p:ph sz="quarter" idx="4"/>
          </p:nvPr>
        </p:nvSpPr>
        <p:spPr>
          <a:xfrm>
            <a:off x="4644008" y="2132856"/>
            <a:ext cx="4248472" cy="4536504"/>
          </a:xfrm>
        </p:spPr>
        <p:txBody>
          <a:bodyPr>
            <a:normAutofit lnSpcReduction="10000"/>
          </a:bodyPr>
          <a:lstStyle/>
          <a:p>
            <a:r>
              <a:rPr kumimoji="1" lang="en-US" altLang="ja-JP" dirty="0" smtClean="0"/>
              <a:t>8</a:t>
            </a:r>
            <a:r>
              <a:rPr kumimoji="1" lang="ja-JP" altLang="en-US" dirty="0" smtClean="0"/>
              <a:t>～</a:t>
            </a:r>
            <a:r>
              <a:rPr kumimoji="1" lang="en-US" altLang="ja-JP" dirty="0" smtClean="0"/>
              <a:t>9</a:t>
            </a:r>
            <a:r>
              <a:rPr kumimoji="1" lang="ja-JP" altLang="en-US" dirty="0" smtClean="0"/>
              <a:t>割が即時撤廃、残りは</a:t>
            </a:r>
            <a:r>
              <a:rPr kumimoji="1" lang="en-US" altLang="ja-JP" dirty="0" smtClean="0"/>
              <a:t>10</a:t>
            </a:r>
            <a:r>
              <a:rPr kumimoji="1" lang="ja-JP" altLang="en-US" dirty="0" smtClean="0"/>
              <a:t>年間で漸進的に撤廃</a:t>
            </a:r>
            <a:endParaRPr kumimoji="1" lang="en-US" altLang="ja-JP" dirty="0" smtClean="0"/>
          </a:p>
          <a:p>
            <a:r>
              <a:rPr lang="ja-JP" altLang="en-US" dirty="0" smtClean="0"/>
              <a:t>交渉参加に際し、例外品目を提示し参加することは不可能</a:t>
            </a:r>
            <a:endParaRPr lang="en-US" altLang="ja-JP" dirty="0" smtClean="0"/>
          </a:p>
          <a:p>
            <a:r>
              <a:rPr lang="en-US" altLang="ja-JP" dirty="0" smtClean="0"/>
              <a:t>P4</a:t>
            </a:r>
            <a:r>
              <a:rPr lang="ja-JP" altLang="en-US" dirty="0" smtClean="0"/>
              <a:t>協定で長期関税撤廃が認められたのはチリの乳製品のみ</a:t>
            </a:r>
            <a:endParaRPr lang="en-US" altLang="ja-JP" dirty="0" smtClean="0"/>
          </a:p>
          <a:p>
            <a:r>
              <a:rPr lang="ja-JP" altLang="en-US" dirty="0" smtClean="0"/>
              <a:t>例外品目はチリの砂糖・同調製品の一部及び、ブルネイの酒・煙草・花火・火器</a:t>
            </a:r>
            <a:endParaRPr lang="en-US" altLang="ja-JP" dirty="0" smtClean="0"/>
          </a:p>
          <a:p>
            <a:r>
              <a:rPr lang="ja-JP" altLang="en-US" dirty="0" smtClean="0"/>
              <a:t>米国の</a:t>
            </a:r>
            <a:r>
              <a:rPr lang="en-US" altLang="ja-JP" dirty="0" smtClean="0"/>
              <a:t>FAT</a:t>
            </a:r>
            <a:r>
              <a:rPr lang="ja-JP" altLang="en-US" dirty="0" smtClean="0"/>
              <a:t>では最大</a:t>
            </a:r>
            <a:r>
              <a:rPr lang="en-US" altLang="ja-JP" dirty="0" smtClean="0"/>
              <a:t>1</a:t>
            </a:r>
            <a:r>
              <a:rPr lang="ja-JP" altLang="en-US" dirty="0" smtClean="0"/>
              <a:t>％の例外品目のみ</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strVal val="#ppt_w*0.70"/>
                                          </p:val>
                                        </p:tav>
                                        <p:tav tm="100000">
                                          <p:val>
                                            <p:strVal val="#ppt_w"/>
                                          </p:val>
                                        </p:tav>
                                      </p:tavLst>
                                    </p:anim>
                                    <p:anim calcmode="lin" valueType="num">
                                      <p:cBhvr>
                                        <p:cTn id="8" dur="1000" fill="hold"/>
                                        <p:tgtEl>
                                          <p:spTgt spid="4">
                                            <p:bg/>
                                          </p:spTgt>
                                        </p:tgtEl>
                                        <p:attrNameLst>
                                          <p:attrName>ppt_h</p:attrName>
                                        </p:attrNameLst>
                                      </p:cBhvr>
                                      <p:tavLst>
                                        <p:tav tm="0">
                                          <p:val>
                                            <p:strVal val="#ppt_h"/>
                                          </p:val>
                                        </p:tav>
                                        <p:tav tm="100000">
                                          <p:val>
                                            <p:strVal val="#ppt_h"/>
                                          </p:val>
                                        </p:tav>
                                      </p:tavLst>
                                    </p:anim>
                                    <p:animEffect transition="in" filter="fade">
                                      <p:cBhvr>
                                        <p:cTn id="9" dur="1000"/>
                                        <p:tgtEl>
                                          <p:spTgt spid="4">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 calcmode="lin" valueType="num">
                                      <p:cBhvr>
                                        <p:cTn id="21" dur="1000" fill="hold"/>
                                        <p:tgtEl>
                                          <p:spTgt spid="6">
                                            <p:bg/>
                                          </p:spTgt>
                                        </p:tgtEl>
                                        <p:attrNameLst>
                                          <p:attrName>ppt_w</p:attrName>
                                        </p:attrNameLst>
                                      </p:cBhvr>
                                      <p:tavLst>
                                        <p:tav tm="0">
                                          <p:val>
                                            <p:strVal val="#ppt_w*0.70"/>
                                          </p:val>
                                        </p:tav>
                                        <p:tav tm="100000">
                                          <p:val>
                                            <p:strVal val="#ppt_w"/>
                                          </p:val>
                                        </p:tav>
                                      </p:tavLst>
                                    </p:anim>
                                    <p:anim calcmode="lin" valueType="num">
                                      <p:cBhvr>
                                        <p:cTn id="22" dur="1000" fill="hold"/>
                                        <p:tgtEl>
                                          <p:spTgt spid="6">
                                            <p:bg/>
                                          </p:spTgt>
                                        </p:tgtEl>
                                        <p:attrNameLst>
                                          <p:attrName>ppt_h</p:attrName>
                                        </p:attrNameLst>
                                      </p:cBhvr>
                                      <p:tavLst>
                                        <p:tav tm="0">
                                          <p:val>
                                            <p:strVal val="#ppt_h"/>
                                          </p:val>
                                        </p:tav>
                                        <p:tav tm="100000">
                                          <p:val>
                                            <p:strVal val="#ppt_h"/>
                                          </p:val>
                                        </p:tav>
                                      </p:tavLst>
                                    </p:anim>
                                    <p:animEffect transition="in" filter="fade">
                                      <p:cBhvr>
                                        <p:cTn id="23" dur="1000"/>
                                        <p:tgtEl>
                                          <p:spTgt spid="6">
                                            <p:bg/>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1000"/>
                                        <p:tgtEl>
                                          <p:spTgt spid="5">
                                            <p:txEl>
                                              <p:pRg st="0" end="0"/>
                                            </p:txEl>
                                          </p:spTgt>
                                        </p:tgtEl>
                                      </p:cBhvr>
                                    </p:animEffect>
                                    <p:anim calcmode="lin" valueType="num">
                                      <p:cBhvr>
                                        <p:cTn id="3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1000"/>
                                        <p:tgtEl>
                                          <p:spTgt spid="5">
                                            <p:txEl>
                                              <p:pRg st="1" end="1"/>
                                            </p:txEl>
                                          </p:spTgt>
                                        </p:tgtEl>
                                      </p:cBhvr>
                                    </p:animEffect>
                                    <p:anim calcmode="lin" valueType="num">
                                      <p:cBhvr>
                                        <p:cTn id="4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1000"/>
                                        <p:tgtEl>
                                          <p:spTgt spid="5">
                                            <p:txEl>
                                              <p:pRg st="2" end="2"/>
                                            </p:txEl>
                                          </p:spTgt>
                                        </p:tgtEl>
                                      </p:cBhvr>
                                    </p:animEffect>
                                    <p:anim calcmode="lin" valueType="num">
                                      <p:cBhvr>
                                        <p:cTn id="5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3" end="3"/>
                                            </p:txEl>
                                          </p:spTgt>
                                        </p:tgtEl>
                                        <p:attrNameLst>
                                          <p:attrName>style.visibility</p:attrName>
                                        </p:attrNameLst>
                                      </p:cBhvr>
                                      <p:to>
                                        <p:strVal val="visible"/>
                                      </p:to>
                                    </p:set>
                                    <p:animEffect transition="in" filter="fade">
                                      <p:cBhvr>
                                        <p:cTn id="56" dur="1000"/>
                                        <p:tgtEl>
                                          <p:spTgt spid="5">
                                            <p:txEl>
                                              <p:pRg st="3" end="3"/>
                                            </p:txEl>
                                          </p:spTgt>
                                        </p:tgtEl>
                                      </p:cBhvr>
                                    </p:animEffect>
                                    <p:anim calcmode="lin" valueType="num">
                                      <p:cBhvr>
                                        <p:cTn id="5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animEffect transition="in" filter="fade">
                                      <p:cBhvr>
                                        <p:cTn id="63" dur="1000"/>
                                        <p:tgtEl>
                                          <p:spTgt spid="5">
                                            <p:txEl>
                                              <p:pRg st="4" end="4"/>
                                            </p:txEl>
                                          </p:spTgt>
                                        </p:tgtEl>
                                      </p:cBhvr>
                                    </p:animEffect>
                                    <p:anim calcmode="lin" valueType="num">
                                      <p:cBhvr>
                                        <p:cTn id="6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7">
                                            <p:txEl>
                                              <p:pRg st="0" end="0"/>
                                            </p:txEl>
                                          </p:spTgt>
                                        </p:tgtEl>
                                        <p:attrNameLst>
                                          <p:attrName>style.visibility</p:attrName>
                                        </p:attrNameLst>
                                      </p:cBhvr>
                                      <p:to>
                                        <p:strVal val="visible"/>
                                      </p:to>
                                    </p:set>
                                    <p:animEffect transition="in" filter="fade">
                                      <p:cBhvr>
                                        <p:cTn id="70" dur="1000"/>
                                        <p:tgtEl>
                                          <p:spTgt spid="7">
                                            <p:txEl>
                                              <p:pRg st="0" end="0"/>
                                            </p:txEl>
                                          </p:spTgt>
                                        </p:tgtEl>
                                      </p:cBhvr>
                                    </p:animEffect>
                                    <p:anim calcmode="lin" valueType="num">
                                      <p:cBhvr>
                                        <p:cTn id="7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7">
                                            <p:txEl>
                                              <p:pRg st="1" end="1"/>
                                            </p:txEl>
                                          </p:spTgt>
                                        </p:tgtEl>
                                        <p:attrNameLst>
                                          <p:attrName>style.visibility</p:attrName>
                                        </p:attrNameLst>
                                      </p:cBhvr>
                                      <p:to>
                                        <p:strVal val="visible"/>
                                      </p:to>
                                    </p:set>
                                    <p:animEffect transition="in" filter="fade">
                                      <p:cBhvr>
                                        <p:cTn id="77" dur="1000"/>
                                        <p:tgtEl>
                                          <p:spTgt spid="7">
                                            <p:txEl>
                                              <p:pRg st="1" end="1"/>
                                            </p:txEl>
                                          </p:spTgt>
                                        </p:tgtEl>
                                      </p:cBhvr>
                                    </p:animEffect>
                                    <p:anim calcmode="lin" valueType="num">
                                      <p:cBhvr>
                                        <p:cTn id="7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7">
                                            <p:txEl>
                                              <p:pRg st="2" end="2"/>
                                            </p:txEl>
                                          </p:spTgt>
                                        </p:tgtEl>
                                        <p:attrNameLst>
                                          <p:attrName>style.visibility</p:attrName>
                                        </p:attrNameLst>
                                      </p:cBhvr>
                                      <p:to>
                                        <p:strVal val="visible"/>
                                      </p:to>
                                    </p:set>
                                    <p:animEffect transition="in" filter="fade">
                                      <p:cBhvr>
                                        <p:cTn id="84" dur="1000"/>
                                        <p:tgtEl>
                                          <p:spTgt spid="7">
                                            <p:txEl>
                                              <p:pRg st="2" end="2"/>
                                            </p:txEl>
                                          </p:spTgt>
                                        </p:tgtEl>
                                      </p:cBhvr>
                                    </p:animEffect>
                                    <p:anim calcmode="lin" valueType="num">
                                      <p:cBhvr>
                                        <p:cTn id="8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8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xEl>
                                              <p:pRg st="3" end="3"/>
                                            </p:txEl>
                                          </p:spTgt>
                                        </p:tgtEl>
                                        <p:attrNameLst>
                                          <p:attrName>style.visibility</p:attrName>
                                        </p:attrNameLst>
                                      </p:cBhvr>
                                      <p:to>
                                        <p:strVal val="visible"/>
                                      </p:to>
                                    </p:set>
                                    <p:animEffect transition="in" filter="fade">
                                      <p:cBhvr>
                                        <p:cTn id="91" dur="1000"/>
                                        <p:tgtEl>
                                          <p:spTgt spid="7">
                                            <p:txEl>
                                              <p:pRg st="3" end="3"/>
                                            </p:txEl>
                                          </p:spTgt>
                                        </p:tgtEl>
                                      </p:cBhvr>
                                    </p:animEffect>
                                    <p:anim calcmode="lin" valueType="num">
                                      <p:cBhvr>
                                        <p:cTn id="9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7">
                                            <p:txEl>
                                              <p:pRg st="4" end="4"/>
                                            </p:txEl>
                                          </p:spTgt>
                                        </p:tgtEl>
                                        <p:attrNameLst>
                                          <p:attrName>style.visibility</p:attrName>
                                        </p:attrNameLst>
                                      </p:cBhvr>
                                      <p:to>
                                        <p:strVal val="visible"/>
                                      </p:to>
                                    </p:set>
                                    <p:animEffect transition="in" filter="fade">
                                      <p:cBhvr>
                                        <p:cTn id="98" dur="1000"/>
                                        <p:tgtEl>
                                          <p:spTgt spid="7">
                                            <p:txEl>
                                              <p:pRg st="4" end="4"/>
                                            </p:txEl>
                                          </p:spTgt>
                                        </p:tgtEl>
                                      </p:cBhvr>
                                    </p:animEffect>
                                    <p:anim calcmode="lin" valueType="num">
                                      <p:cBhvr>
                                        <p:cTn id="9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0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P spid="5"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 9"/>
          <p:cNvSpPr>
            <a:spLocks noGrp="1"/>
          </p:cNvSpPr>
          <p:nvPr>
            <p:ph idx="1"/>
          </p:nvPr>
        </p:nvSpPr>
        <p:spPr>
          <a:xfrm>
            <a:off x="467544" y="1052736"/>
            <a:ext cx="8229600" cy="5328592"/>
          </a:xfrm>
        </p:spPr>
        <p:txBody>
          <a:bodyPr>
            <a:normAutofit lnSpcReduction="10000"/>
          </a:bodyPr>
          <a:lstStyle/>
          <a:p>
            <a:r>
              <a:rPr lang="ja-JP" altLang="en-US" sz="2800" dirty="0" smtClean="0"/>
              <a:t>現在当初加盟国である</a:t>
            </a:r>
            <a:r>
              <a:rPr lang="en-US" altLang="ja-JP" sz="2800" dirty="0" smtClean="0"/>
              <a:t>P4</a:t>
            </a:r>
            <a:r>
              <a:rPr lang="ja-JP" altLang="en-US" sz="2800" dirty="0" err="1" smtClean="0"/>
              <a:t>だけで</a:t>
            </a:r>
            <a:r>
              <a:rPr lang="ja-JP" altLang="en-US" sz="2800" dirty="0" smtClean="0"/>
              <a:t>なく、米・豪・ペルー・ベトナムなど多くの環太平洋諸国が</a:t>
            </a:r>
            <a:r>
              <a:rPr lang="en-US" altLang="ja-JP" sz="2800" dirty="0" smtClean="0"/>
              <a:t>TPP</a:t>
            </a:r>
            <a:r>
              <a:rPr lang="ja-JP" altLang="en-US" sz="2800" dirty="0" smtClean="0"/>
              <a:t>に関心をしめしている。</a:t>
            </a:r>
            <a:endParaRPr lang="en-US" altLang="ja-JP" sz="2800" dirty="0" smtClean="0"/>
          </a:p>
          <a:p>
            <a:r>
              <a:rPr lang="en-US" altLang="ja-JP" sz="2800" dirty="0" smtClean="0"/>
              <a:t>TPP</a:t>
            </a:r>
            <a:r>
              <a:rPr lang="ja-JP" altLang="en-US" sz="2800" smtClean="0"/>
              <a:t>は</a:t>
            </a:r>
            <a:r>
              <a:rPr lang="ja-JP" altLang="en-US" sz="2800" smtClean="0"/>
              <a:t>、</a:t>
            </a:r>
            <a:r>
              <a:rPr lang="ja-JP" altLang="en-US" sz="2800" smtClean="0"/>
              <a:t>自由</a:t>
            </a:r>
            <a:r>
              <a:rPr lang="ja-JP" altLang="en-US" sz="2800" dirty="0" smtClean="0"/>
              <a:t>貿易を促進するのみでなく、様々な分野で共通の普遍的なルールを提供する。</a:t>
            </a:r>
            <a:endParaRPr lang="en-US" altLang="ja-JP" sz="2800" dirty="0" smtClean="0"/>
          </a:p>
          <a:p>
            <a:r>
              <a:rPr lang="en-US" altLang="ja-JP" sz="2800" dirty="0" smtClean="0"/>
              <a:t>TPP</a:t>
            </a:r>
            <a:r>
              <a:rPr lang="ja-JP" altLang="en-US" sz="2800" dirty="0" smtClean="0"/>
              <a:t>は、東アジア・オセアニア地域のみならずアメリカ大陸まで至る広範な市場への参加を容易とする。</a:t>
            </a:r>
            <a:endParaRPr lang="en-US" altLang="ja-JP" sz="2800" dirty="0" smtClean="0"/>
          </a:p>
          <a:p>
            <a:r>
              <a:rPr lang="ja-JP" altLang="en-US" sz="2800" dirty="0" smtClean="0"/>
              <a:t>しかし、従来まで日本が進めてきた</a:t>
            </a:r>
            <a:r>
              <a:rPr lang="en-US" altLang="ja-JP" sz="2800" dirty="0" smtClean="0"/>
              <a:t>EPA</a:t>
            </a:r>
            <a:r>
              <a:rPr lang="ja-JP" altLang="en-US" sz="2800" dirty="0" smtClean="0"/>
              <a:t>交渉と決定的に異なり、一部の国内産業のみを優先的に保護し続けることは難しい。</a:t>
            </a:r>
            <a:endParaRPr lang="en-US" altLang="ja-JP" sz="2800" dirty="0" smtClean="0"/>
          </a:p>
          <a:p>
            <a:r>
              <a:rPr lang="ja-JP" altLang="en-US" sz="2800" dirty="0" smtClean="0"/>
              <a:t>但し、</a:t>
            </a:r>
            <a:r>
              <a:rPr lang="en-US" altLang="ja-JP" sz="2800" dirty="0" smtClean="0"/>
              <a:t>TPP</a:t>
            </a:r>
            <a:r>
              <a:rPr lang="ja-JP" altLang="en-US" sz="2800" dirty="0" smtClean="0"/>
              <a:t>はブルネイに対しサービスの自由化を一時的に非適用にするなど、柔軟な運用もされている。</a:t>
            </a:r>
            <a:endParaRPr lang="en-US" altLang="ja-JP" sz="2800" dirty="0" smtClean="0"/>
          </a:p>
        </p:txBody>
      </p:sp>
      <p:sp>
        <p:nvSpPr>
          <p:cNvPr id="9" name="タイトル 8"/>
          <p:cNvSpPr>
            <a:spLocks noGrp="1"/>
          </p:cNvSpPr>
          <p:nvPr>
            <p:ph type="title"/>
          </p:nvPr>
        </p:nvSpPr>
        <p:spPr>
          <a:xfrm>
            <a:off x="467544" y="116632"/>
            <a:ext cx="8229600" cy="994122"/>
          </a:xfrm>
        </p:spPr>
        <p:txBody>
          <a:bodyPr/>
          <a:lstStyle/>
          <a:p>
            <a:pPr algn="ctr"/>
            <a:r>
              <a:rPr kumimoji="1" lang="ja-JP" altLang="en-US" dirty="0" smtClean="0"/>
              <a:t>まとめ</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 calcmode="lin" valueType="num">
                                      <p:cBhvr additive="base">
                                        <p:cTn id="28" dur="500" fill="hold"/>
                                        <p:tgtEl>
                                          <p:spTgt spid="10">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nodeType="click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 calcmode="lin" valueType="num">
                                      <p:cBhvr additive="base">
                                        <p:cTn id="3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196752"/>
            <a:ext cx="8229600" cy="4824536"/>
          </a:xfrm>
        </p:spPr>
        <p:txBody>
          <a:bodyPr/>
          <a:lstStyle/>
          <a:p>
            <a:r>
              <a:rPr lang="ja-JP" altLang="en-US" dirty="0" smtClean="0"/>
              <a:t>世界恐慌以降発展したブロック経済圏との類似性はないのか。</a:t>
            </a:r>
            <a:endParaRPr lang="en-US" altLang="ja-JP" dirty="0" smtClean="0"/>
          </a:p>
          <a:p>
            <a:pPr>
              <a:buNone/>
            </a:pPr>
            <a:r>
              <a:rPr lang="ja-JP" altLang="en-US" dirty="0" smtClean="0"/>
              <a:t>　　・経済圏内での関税障壁の撤廃は経済圏内の貿易　　相手国。と県外の貿易相手国との間で格差は発生しないのか</a:t>
            </a:r>
            <a:endParaRPr lang="en-US" altLang="ja-JP" dirty="0" smtClean="0"/>
          </a:p>
          <a:p>
            <a:pPr>
              <a:buNone/>
            </a:pPr>
            <a:r>
              <a:rPr lang="ja-JP" altLang="en-US" dirty="0" smtClean="0"/>
              <a:t>　　・このことは、アメリカが</a:t>
            </a:r>
            <a:r>
              <a:rPr lang="en-US" altLang="ja-JP" dirty="0" smtClean="0"/>
              <a:t>TPP</a:t>
            </a:r>
            <a:r>
              <a:rPr lang="ja-JP" altLang="en-US" dirty="0" smtClean="0"/>
              <a:t>に積極なの点に裏付けられるのではないか。</a:t>
            </a:r>
            <a:endParaRPr lang="en-US" altLang="ja-JP" dirty="0" smtClean="0"/>
          </a:p>
          <a:p>
            <a:pPr>
              <a:buNone/>
            </a:pPr>
            <a:r>
              <a:rPr lang="en-US" altLang="ja-JP" dirty="0" smtClean="0"/>
              <a:t>	</a:t>
            </a:r>
          </a:p>
          <a:p>
            <a:pPr>
              <a:buNone/>
            </a:pPr>
            <a:r>
              <a:rPr lang="ja-JP" altLang="en-US" dirty="0" smtClean="0"/>
              <a:t>　　・他国に対し、貿易利益を与えられない国家が存在するとすれば、その国家の成長を阻害するのではないのか。</a:t>
            </a:r>
            <a:endParaRPr kumimoji="1" lang="ja-JP" altLang="en-US" dirty="0"/>
          </a:p>
        </p:txBody>
      </p:sp>
      <p:sp>
        <p:nvSpPr>
          <p:cNvPr id="3" name="タイトル 2"/>
          <p:cNvSpPr>
            <a:spLocks noGrp="1"/>
          </p:cNvSpPr>
          <p:nvPr>
            <p:ph type="title"/>
          </p:nvPr>
        </p:nvSpPr>
        <p:spPr>
          <a:xfrm>
            <a:off x="467544" y="116632"/>
            <a:ext cx="8229600" cy="1143000"/>
          </a:xfrm>
        </p:spPr>
        <p:txBody>
          <a:bodyPr/>
          <a:lstStyle/>
          <a:p>
            <a:pPr algn="ctr"/>
            <a:r>
              <a:rPr kumimoji="1" lang="ja-JP" altLang="en-US" dirty="0" smtClean="0"/>
              <a:t>独自研究　問題提起</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196752"/>
            <a:ext cx="8229600" cy="5256584"/>
          </a:xfrm>
        </p:spPr>
        <p:txBody>
          <a:bodyPr>
            <a:normAutofit/>
          </a:bodyPr>
          <a:lstStyle/>
          <a:p>
            <a:r>
              <a:rPr lang="ja-JP" altLang="en-US" dirty="0" smtClean="0"/>
              <a:t>＜</a:t>
            </a:r>
            <a:r>
              <a:rPr kumimoji="1" lang="ja-JP" altLang="en-US" dirty="0" smtClean="0"/>
              <a:t>原加盟国＞</a:t>
            </a:r>
            <a:endParaRPr kumimoji="1" lang="en-US" altLang="ja-JP" dirty="0" smtClean="0"/>
          </a:p>
          <a:p>
            <a:pPr>
              <a:buNone/>
            </a:pPr>
            <a:r>
              <a:rPr lang="ja-JP" altLang="en-US" dirty="0" smtClean="0"/>
              <a:t>　　</a:t>
            </a:r>
            <a:r>
              <a:rPr kumimoji="1" lang="ja-JP" altLang="en-US" dirty="0" smtClean="0"/>
              <a:t>ブルネイ　チリ　ニュージーランド　シンガポール</a:t>
            </a:r>
            <a:endParaRPr lang="en-US" altLang="ja-JP" dirty="0" smtClean="0"/>
          </a:p>
          <a:p>
            <a:pPr>
              <a:buNone/>
            </a:pPr>
            <a:r>
              <a:rPr kumimoji="1" lang="en-US" altLang="ja-JP" dirty="0" smtClean="0"/>
              <a:t>								</a:t>
            </a:r>
            <a:r>
              <a:rPr kumimoji="1" lang="ja-JP" altLang="en-US" dirty="0" smtClean="0"/>
              <a:t>（Ｐ</a:t>
            </a:r>
            <a:r>
              <a:rPr kumimoji="1" lang="en-US" altLang="ja-JP" dirty="0" smtClean="0"/>
              <a:t>4</a:t>
            </a:r>
            <a:r>
              <a:rPr kumimoji="1" lang="ja-JP" altLang="en-US" dirty="0" smtClean="0"/>
              <a:t>）</a:t>
            </a:r>
            <a:endParaRPr kumimoji="1" lang="en-US" altLang="ja-JP" dirty="0" smtClean="0"/>
          </a:p>
          <a:p>
            <a:endParaRPr kumimoji="1" lang="en-US" altLang="ja-JP" dirty="0" smtClean="0"/>
          </a:p>
          <a:p>
            <a:r>
              <a:rPr kumimoji="1" lang="ja-JP" altLang="en-US" dirty="0" smtClean="0"/>
              <a:t>・例外品目を原則設けない</a:t>
            </a:r>
            <a:r>
              <a:rPr lang="ja-JP" altLang="en-US" dirty="0" smtClean="0"/>
              <a:t>完全な自由貿易を目指す質の高い貿易協定である。</a:t>
            </a:r>
            <a:endParaRPr lang="en-US" altLang="ja-JP" dirty="0" smtClean="0"/>
          </a:p>
          <a:p>
            <a:endParaRPr lang="en-US" altLang="ja-JP" dirty="0" smtClean="0"/>
          </a:p>
          <a:p>
            <a:r>
              <a:rPr lang="ja-JP" altLang="en-US" dirty="0" smtClean="0"/>
              <a:t>・ＡＰＥＣ諸国の加盟を企図し、加盟国増加に向けた門戸を他国に開放する内容が協定内に存在する。</a:t>
            </a:r>
            <a:endParaRPr lang="en-US" altLang="ja-JP" dirty="0" smtClean="0"/>
          </a:p>
          <a:p>
            <a:pPr>
              <a:buNone/>
            </a:pPr>
            <a:endParaRPr kumimoji="1" lang="en-US" altLang="ja-JP" dirty="0" smtClean="0"/>
          </a:p>
        </p:txBody>
      </p:sp>
      <p:sp>
        <p:nvSpPr>
          <p:cNvPr id="3" name="タイトル 2"/>
          <p:cNvSpPr>
            <a:spLocks noGrp="1"/>
          </p:cNvSpPr>
          <p:nvPr>
            <p:ph type="title"/>
          </p:nvPr>
        </p:nvSpPr>
        <p:spPr/>
        <p:txBody>
          <a:bodyPr/>
          <a:lstStyle/>
          <a:p>
            <a:pPr algn="ctr"/>
            <a:r>
              <a:rPr lang="ja-JP" altLang="en-US" dirty="0" smtClean="0"/>
              <a:t>概　観</a:t>
            </a:r>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
                                            <p:txEl>
                                              <p:pRg st="0" end="0"/>
                                            </p:txEl>
                                          </p:spTgt>
                                        </p:tgtEl>
                                      </p:cBhvr>
                                    </p:animEffect>
                                  </p:childTnLst>
                                </p:cTn>
                              </p:par>
                              <p:par>
                                <p:cTn id="11" presetID="48" presetClass="entr" presetSubtype="0" accel="50000" fill="hold" nodeType="withEffect">
                                  <p:stCondLst>
                                    <p:cond delay="0"/>
                                  </p:stCondLst>
                                  <p:iterate type="lt">
                                    <p:tmPct val="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2">
                                            <p:txEl>
                                              <p:pRg st="1" end="1"/>
                                            </p:txEl>
                                          </p:spTgt>
                                        </p:tgtEl>
                                      </p:cBhvr>
                                    </p:animEffect>
                                  </p:childTnLst>
                                </p:cTn>
                              </p:par>
                              <p:par>
                                <p:cTn id="17" presetID="48" presetClass="entr" presetSubtype="0" accel="50000" fill="hold" nodeType="withEffect">
                                  <p:stCondLst>
                                    <p:cond delay="0"/>
                                  </p:stCondLst>
                                  <p:iterate type="lt">
                                    <p:tmPct val="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2" dur="1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8" presetClass="entr" presetSubtype="0" accel="5000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1000" fill="hold"/>
                                        <p:tgtEl>
                                          <p:spTgt spid="2">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2">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30" dur="1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8" presetClass="entr" presetSubtype="0" accel="5000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1000" fill="hold"/>
                                        <p:tgtEl>
                                          <p:spTgt spid="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38"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332656"/>
            <a:ext cx="8229600" cy="778098"/>
          </a:xfrm>
        </p:spPr>
        <p:txBody>
          <a:bodyPr>
            <a:normAutofit fontScale="90000"/>
          </a:bodyPr>
          <a:lstStyle/>
          <a:p>
            <a:pPr algn="ctr"/>
            <a:r>
              <a:rPr kumimoji="1" lang="ja-JP" altLang="en-US" sz="4900" dirty="0" smtClean="0"/>
              <a:t>協定内容</a:t>
            </a:r>
            <a:r>
              <a:rPr kumimoji="1" lang="en-US" altLang="ja-JP" dirty="0" smtClean="0"/>
              <a:t/>
            </a:r>
            <a:br>
              <a:rPr kumimoji="1" lang="en-US" altLang="ja-JP" dirty="0" smtClean="0"/>
            </a:br>
            <a:r>
              <a:rPr kumimoji="1" lang="ja-JP" altLang="en-US" sz="2700" dirty="0" smtClean="0"/>
              <a:t>（自由化内容の代表例とその他の規則）</a:t>
            </a:r>
            <a:endParaRPr kumimoji="1" lang="ja-JP" altLang="en-US" sz="2700" dirty="0"/>
          </a:p>
        </p:txBody>
      </p:sp>
      <p:sp>
        <p:nvSpPr>
          <p:cNvPr id="10" name="円/楕円 9"/>
          <p:cNvSpPr/>
          <p:nvPr/>
        </p:nvSpPr>
        <p:spPr>
          <a:xfrm>
            <a:off x="3131840" y="3429000"/>
            <a:ext cx="2952328" cy="1368152"/>
          </a:xfrm>
          <a:prstGeom prst="ellipse">
            <a:avLst/>
          </a:prstGeom>
          <a:effectLst>
            <a:glow rad="228600">
              <a:schemeClr val="accent4">
                <a:satMod val="175000"/>
                <a:alpha val="40000"/>
              </a:schemeClr>
            </a:glow>
            <a:outerShdw blurRad="50800" dist="38100" dir="5400000" rotWithShape="0">
              <a:srgbClr val="000000">
                <a:alpha val="35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800" dirty="0" smtClean="0">
                <a:solidFill>
                  <a:schemeClr val="tx1"/>
                </a:solidFill>
                <a:latin typeface="HGSｺﾞｼｯｸM" pitchFamily="50" charset="-128"/>
                <a:ea typeface="HGSｺﾞｼｯｸM" pitchFamily="50" charset="-128"/>
              </a:rPr>
              <a:t>物品の貿易</a:t>
            </a:r>
            <a:endParaRPr kumimoji="1" lang="ja-JP" altLang="en-US" sz="2800" dirty="0">
              <a:solidFill>
                <a:schemeClr val="tx1"/>
              </a:solidFill>
              <a:latin typeface="HGSｺﾞｼｯｸM" pitchFamily="50" charset="-128"/>
              <a:ea typeface="HGSｺﾞｼｯｸM" pitchFamily="50" charset="-128"/>
            </a:endParaRPr>
          </a:p>
        </p:txBody>
      </p:sp>
      <p:sp>
        <p:nvSpPr>
          <p:cNvPr id="11" name="円/楕円 10"/>
          <p:cNvSpPr/>
          <p:nvPr/>
        </p:nvSpPr>
        <p:spPr>
          <a:xfrm>
            <a:off x="251520" y="2420888"/>
            <a:ext cx="2627784" cy="1368152"/>
          </a:xfrm>
          <a:prstGeom prst="ellipse">
            <a:avLst/>
          </a:prstGeom>
          <a:effectLst>
            <a:glow rad="1397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solidFill>
                  <a:schemeClr val="tx1"/>
                </a:solidFill>
                <a:latin typeface="HGSｺﾞｼｯｸM" pitchFamily="50" charset="-128"/>
                <a:ea typeface="HGSｺﾞｼｯｸM" pitchFamily="50" charset="-128"/>
              </a:rPr>
              <a:t>サービスの貿易</a:t>
            </a:r>
            <a:endParaRPr kumimoji="1" lang="ja-JP" altLang="en-US" sz="2400" dirty="0">
              <a:solidFill>
                <a:schemeClr val="tx1"/>
              </a:solidFill>
              <a:latin typeface="HGSｺﾞｼｯｸM" pitchFamily="50" charset="-128"/>
              <a:ea typeface="HGSｺﾞｼｯｸM" pitchFamily="50" charset="-128"/>
            </a:endParaRPr>
          </a:p>
        </p:txBody>
      </p:sp>
      <p:sp>
        <p:nvSpPr>
          <p:cNvPr id="12" name="円/楕円 11"/>
          <p:cNvSpPr/>
          <p:nvPr/>
        </p:nvSpPr>
        <p:spPr>
          <a:xfrm>
            <a:off x="5940152" y="2420888"/>
            <a:ext cx="2880320" cy="1224136"/>
          </a:xfrm>
          <a:prstGeom prst="ellipse">
            <a:avLst/>
          </a:prstGeom>
          <a:effectLst>
            <a:glow rad="139700">
              <a:schemeClr val="accent6">
                <a:satMod val="175000"/>
                <a:alpha val="40000"/>
              </a:schemeClr>
            </a:glow>
            <a:outerShdw blurRad="50800" dist="38100" dir="5400000" rotWithShape="0">
              <a:srgbClr val="000000">
                <a:alpha val="35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400" dirty="0" smtClean="0">
                <a:solidFill>
                  <a:schemeClr val="tx1"/>
                </a:solidFill>
                <a:latin typeface="HGSｺﾞｼｯｸM" pitchFamily="50" charset="-128"/>
                <a:ea typeface="HGSｺﾞｼｯｸM" pitchFamily="50" charset="-128"/>
              </a:rPr>
              <a:t>貿易救済措置</a:t>
            </a:r>
            <a:endParaRPr lang="en-US" altLang="ja-JP" sz="2400" dirty="0" smtClean="0">
              <a:solidFill>
                <a:schemeClr val="tx1"/>
              </a:solidFill>
              <a:latin typeface="HGSｺﾞｼｯｸM" pitchFamily="50" charset="-128"/>
              <a:ea typeface="HGSｺﾞｼｯｸM" pitchFamily="50" charset="-128"/>
            </a:endParaRPr>
          </a:p>
          <a:p>
            <a:pPr algn="ctr"/>
            <a:r>
              <a:rPr lang="ja-JP" altLang="en-US" sz="2400" dirty="0" smtClean="0">
                <a:solidFill>
                  <a:schemeClr val="tx1"/>
                </a:solidFill>
                <a:latin typeface="HGSｺﾞｼｯｸM" pitchFamily="50" charset="-128"/>
                <a:ea typeface="HGSｺﾞｼｯｸM" pitchFamily="50" charset="-128"/>
              </a:rPr>
              <a:t>競争政策</a:t>
            </a:r>
            <a:endParaRPr lang="en-US" altLang="ja-JP" sz="2400" dirty="0" smtClean="0">
              <a:solidFill>
                <a:schemeClr val="tx1"/>
              </a:solidFill>
              <a:latin typeface="HGSｺﾞｼｯｸM" pitchFamily="50" charset="-128"/>
              <a:ea typeface="HGSｺﾞｼｯｸM" pitchFamily="50" charset="-128"/>
            </a:endParaRPr>
          </a:p>
        </p:txBody>
      </p:sp>
      <p:sp>
        <p:nvSpPr>
          <p:cNvPr id="13" name="円/楕円 12"/>
          <p:cNvSpPr/>
          <p:nvPr/>
        </p:nvSpPr>
        <p:spPr>
          <a:xfrm>
            <a:off x="251520" y="4653136"/>
            <a:ext cx="2808312" cy="1008112"/>
          </a:xfrm>
          <a:prstGeom prst="ellipse">
            <a:avLst/>
          </a:prstGeom>
          <a:effectLst>
            <a:glow rad="139700">
              <a:schemeClr val="accent5">
                <a:satMod val="175000"/>
                <a:alpha val="40000"/>
              </a:schemeClr>
            </a:glow>
            <a:outerShdw blurRad="50800" dist="38100" dir="5400000" rotWithShape="0">
              <a:srgbClr val="000000">
                <a:alpha val="35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400" dirty="0" smtClean="0">
                <a:solidFill>
                  <a:schemeClr val="tx1"/>
                </a:solidFill>
                <a:latin typeface="HGSｺﾞｼｯｸM" pitchFamily="50" charset="-128"/>
                <a:ea typeface="HGSｺﾞｼｯｸM" pitchFamily="50" charset="-128"/>
              </a:rPr>
              <a:t>原産地規則</a:t>
            </a:r>
            <a:endParaRPr lang="en-US" altLang="ja-JP" sz="2400" dirty="0" smtClean="0">
              <a:solidFill>
                <a:schemeClr val="tx1"/>
              </a:solidFill>
              <a:latin typeface="HGSｺﾞｼｯｸM" pitchFamily="50" charset="-128"/>
              <a:ea typeface="HGSｺﾞｼｯｸM" pitchFamily="50" charset="-128"/>
            </a:endParaRPr>
          </a:p>
        </p:txBody>
      </p:sp>
      <p:sp>
        <p:nvSpPr>
          <p:cNvPr id="16" name="円/楕円 15"/>
          <p:cNvSpPr/>
          <p:nvPr/>
        </p:nvSpPr>
        <p:spPr>
          <a:xfrm>
            <a:off x="6300192" y="4293096"/>
            <a:ext cx="2664296" cy="1008112"/>
          </a:xfrm>
          <a:prstGeom prst="ellipse">
            <a:avLst/>
          </a:prstGeom>
          <a:gradFill>
            <a:gsLst>
              <a:gs pos="0">
                <a:srgbClr val="92D050"/>
              </a:gs>
              <a:gs pos="65000">
                <a:schemeClr val="accent4">
                  <a:tint val="32000"/>
                  <a:satMod val="250000"/>
                </a:schemeClr>
              </a:gs>
              <a:gs pos="100000">
                <a:schemeClr val="accent4">
                  <a:tint val="23000"/>
                  <a:satMod val="300000"/>
                </a:schemeClr>
              </a:gs>
            </a:gsLst>
          </a:gradFill>
          <a:effectLst>
            <a:glow rad="63500">
              <a:schemeClr val="accent1">
                <a:satMod val="175000"/>
                <a:alpha val="40000"/>
              </a:schemeClr>
            </a:glow>
            <a:outerShdw blurRad="50800" dist="38100" dir="5400000" rotWithShape="0">
              <a:srgbClr val="000000">
                <a:alpha val="35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400" dirty="0" smtClean="0">
                <a:solidFill>
                  <a:schemeClr val="tx1"/>
                </a:solidFill>
                <a:latin typeface="HGSｺﾞｼｯｸM" pitchFamily="50" charset="-128"/>
                <a:ea typeface="HGSｺﾞｼｯｸM" pitchFamily="50" charset="-128"/>
              </a:rPr>
              <a:t>政府調達</a:t>
            </a:r>
            <a:endParaRPr lang="en-US" altLang="ja-JP" sz="2400" dirty="0" smtClean="0">
              <a:solidFill>
                <a:schemeClr val="tx1"/>
              </a:solidFill>
              <a:latin typeface="HGSｺﾞｼｯｸM" pitchFamily="50" charset="-128"/>
              <a:ea typeface="HGSｺﾞｼｯｸM" pitchFamily="50" charset="-128"/>
            </a:endParaRPr>
          </a:p>
          <a:p>
            <a:pPr algn="ctr"/>
            <a:r>
              <a:rPr lang="ja-JP" altLang="en-US" sz="2400" dirty="0" smtClean="0">
                <a:solidFill>
                  <a:schemeClr val="tx1"/>
                </a:solidFill>
                <a:latin typeface="HGSｺﾞｼｯｸM" pitchFamily="50" charset="-128"/>
                <a:ea typeface="HGSｺﾞｼｯｸM" pitchFamily="50" charset="-128"/>
              </a:rPr>
              <a:t>貿易円滑化</a:t>
            </a:r>
            <a:endParaRPr lang="en-US" altLang="ja-JP" sz="2400" dirty="0" smtClean="0">
              <a:solidFill>
                <a:schemeClr val="tx1"/>
              </a:solidFill>
              <a:latin typeface="HGSｺﾞｼｯｸM" pitchFamily="50" charset="-128"/>
              <a:ea typeface="HGSｺﾞｼｯｸM" pitchFamily="50" charset="-128"/>
            </a:endParaRPr>
          </a:p>
        </p:txBody>
      </p:sp>
      <p:sp>
        <p:nvSpPr>
          <p:cNvPr id="17" name="円/楕円 16"/>
          <p:cNvSpPr/>
          <p:nvPr/>
        </p:nvSpPr>
        <p:spPr>
          <a:xfrm>
            <a:off x="2843808" y="1484784"/>
            <a:ext cx="3384376" cy="1080120"/>
          </a:xfrm>
          <a:prstGeom prst="ellipse">
            <a:avLst/>
          </a:prstGeom>
          <a:effectLst>
            <a:glow rad="139700">
              <a:schemeClr val="accent2">
                <a:satMod val="175000"/>
                <a:alpha val="40000"/>
              </a:schemeClr>
            </a:glow>
            <a:outerShdw blurRad="50800" dist="38100" dir="5400000" rotWithShape="0">
              <a:srgbClr val="000000">
                <a:alpha val="35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smtClean="0">
                <a:solidFill>
                  <a:schemeClr val="tx1"/>
                </a:solidFill>
                <a:latin typeface="HGSｺﾞｼｯｸM" pitchFamily="50" charset="-128"/>
                <a:ea typeface="HGSｺﾞｼｯｸM" pitchFamily="50" charset="-128"/>
              </a:rPr>
              <a:t>知的財産権と戦略的連携</a:t>
            </a:r>
            <a:endParaRPr kumimoji="1" lang="ja-JP" altLang="en-US" sz="2800" dirty="0">
              <a:solidFill>
                <a:schemeClr val="tx1"/>
              </a:solidFill>
              <a:latin typeface="HGSｺﾞｼｯｸM" pitchFamily="50" charset="-128"/>
              <a:ea typeface="HGSｺﾞｼｯｸM" pitchFamily="50" charset="-128"/>
            </a:endParaRPr>
          </a:p>
        </p:txBody>
      </p:sp>
      <p:sp>
        <p:nvSpPr>
          <p:cNvPr id="19" name="正方形/長方形 18"/>
          <p:cNvSpPr/>
          <p:nvPr/>
        </p:nvSpPr>
        <p:spPr>
          <a:xfrm>
            <a:off x="6948264" y="5589240"/>
            <a:ext cx="1944216" cy="108012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dirty="0" smtClean="0"/>
              <a:t>＜補完協定＞</a:t>
            </a:r>
            <a:endParaRPr kumimoji="1" lang="en-US" altLang="ja-JP" dirty="0" smtClean="0"/>
          </a:p>
          <a:p>
            <a:pPr algn="ctr"/>
            <a:r>
              <a:rPr kumimoji="1" lang="ja-JP" altLang="en-US" sz="1600" dirty="0" smtClean="0"/>
              <a:t>労働協力</a:t>
            </a:r>
            <a:endParaRPr kumimoji="1" lang="en-US" altLang="ja-JP" sz="1600" dirty="0" smtClean="0"/>
          </a:p>
          <a:p>
            <a:pPr algn="ctr"/>
            <a:r>
              <a:rPr kumimoji="1" lang="ja-JP" altLang="en-US" sz="1600" dirty="0" smtClean="0"/>
              <a:t>環境保護</a:t>
            </a:r>
            <a:endParaRPr kumimoji="1" lang="ja-JP" altLang="en-U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4"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from="(-#ppt_w/2)" to="(#ppt_x)" calcmode="lin" valueType="num">
                                      <p:cBhvr>
                                        <p:cTn id="49" dur="600" fill="hold">
                                          <p:stCondLst>
                                            <p:cond delay="0"/>
                                          </p:stCondLst>
                                        </p:cTn>
                                        <p:tgtEl>
                                          <p:spTgt spid="19"/>
                                        </p:tgtEl>
                                        <p:attrNameLst>
                                          <p:attrName>ppt_x</p:attrName>
                                        </p:attrNameLst>
                                      </p:cBhvr>
                                    </p:anim>
                                    <p:anim from="0" to="-1.0" calcmode="lin" valueType="num">
                                      <p:cBhvr>
                                        <p:cTn id="50" dur="200" decel="50000" autoRev="1" fill="hold">
                                          <p:stCondLst>
                                            <p:cond delay="600"/>
                                          </p:stCondLst>
                                        </p:cTn>
                                        <p:tgtEl>
                                          <p:spTgt spid="19"/>
                                        </p:tgtEl>
                                        <p:attrNameLst>
                                          <p:attrName>xshear</p:attrName>
                                        </p:attrNameLst>
                                      </p:cBhvr>
                                    </p:anim>
                                    <p:animScale>
                                      <p:cBhvr>
                                        <p:cTn id="51" dur="200" decel="100000" autoRev="1" fill="hold">
                                          <p:stCondLst>
                                            <p:cond delay="600"/>
                                          </p:stCondLst>
                                        </p:cTn>
                                        <p:tgtEl>
                                          <p:spTgt spid="19"/>
                                        </p:tgtEl>
                                      </p:cBhvr>
                                      <p:from x="100000" y="100000"/>
                                      <p:to x="80000" y="100000"/>
                                    </p:animScale>
                                    <p:anim by="(#ppt_h/3+#ppt_w*0.1)" calcmode="lin" valueType="num">
                                      <p:cBhvr additive="sum">
                                        <p:cTn id="52" dur="200" decel="100000" autoRev="1" fill="hold">
                                          <p:stCondLst>
                                            <p:cond delay="600"/>
                                          </p:stCondLst>
                                        </p:cTn>
                                        <p:tgtEl>
                                          <p:spTgt spid="1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animBg="1"/>
      <p:bldP spid="17"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5044016"/>
          </a:xfrm>
        </p:spPr>
        <p:txBody>
          <a:bodyPr>
            <a:normAutofit/>
          </a:bodyPr>
          <a:lstStyle/>
          <a:p>
            <a:pPr>
              <a:buNone/>
            </a:pPr>
            <a:r>
              <a:rPr kumimoji="1" lang="ja-JP" altLang="en-US" sz="3200" dirty="0" smtClean="0"/>
              <a:t>・　例外なく全ての品目について自由化</a:t>
            </a:r>
            <a:endParaRPr kumimoji="1" lang="en-US" altLang="ja-JP" sz="3200" dirty="0" smtClean="0"/>
          </a:p>
          <a:p>
            <a:pPr>
              <a:buNone/>
            </a:pPr>
            <a:r>
              <a:rPr lang="ja-JP" altLang="en-US" sz="3200" dirty="0" smtClean="0"/>
              <a:t>・　他に規定のある場合を除き、発効と同時に締約国の原産品に対する全ての関税を撤廃</a:t>
            </a:r>
            <a:endParaRPr lang="en-US" altLang="ja-JP" sz="3200" dirty="0" smtClean="0"/>
          </a:p>
          <a:p>
            <a:pPr>
              <a:buNone/>
            </a:pPr>
            <a:r>
              <a:rPr kumimoji="1" lang="ja-JP" altLang="en-US" sz="3200" dirty="0" smtClean="0"/>
              <a:t>・　締約国の産品を、国産同種の産品と同様の待遇で扱うこと</a:t>
            </a:r>
            <a:endParaRPr kumimoji="1" lang="en-US" altLang="ja-JP" sz="3200" dirty="0" smtClean="0"/>
          </a:p>
          <a:p>
            <a:pPr>
              <a:buNone/>
            </a:pPr>
            <a:r>
              <a:rPr kumimoji="1" lang="ja-JP" altLang="en-US" sz="3200" dirty="0" smtClean="0"/>
              <a:t>・　非関税措置の採用・維持の禁止</a:t>
            </a:r>
            <a:endParaRPr kumimoji="1" lang="en-US" altLang="ja-JP" sz="3200" dirty="0" smtClean="0"/>
          </a:p>
          <a:p>
            <a:pPr>
              <a:buNone/>
            </a:pPr>
            <a:r>
              <a:rPr kumimoji="1" lang="ja-JP" altLang="en-US" sz="3200" dirty="0" smtClean="0"/>
              <a:t>・　農業輸出補助金の撤廃</a:t>
            </a:r>
            <a:endParaRPr kumimoji="1" lang="en-US" altLang="ja-JP" sz="3200" dirty="0" smtClean="0"/>
          </a:p>
          <a:p>
            <a:pPr algn="ctr">
              <a:buNone/>
            </a:pPr>
            <a:endParaRPr kumimoji="1" lang="ja-JP" altLang="en-US" dirty="0"/>
          </a:p>
        </p:txBody>
      </p:sp>
      <p:sp>
        <p:nvSpPr>
          <p:cNvPr id="3" name="タイトル 2"/>
          <p:cNvSpPr>
            <a:spLocks noGrp="1"/>
          </p:cNvSpPr>
          <p:nvPr>
            <p:ph type="title"/>
          </p:nvPr>
        </p:nvSpPr>
        <p:spPr/>
        <p:txBody>
          <a:bodyPr/>
          <a:lstStyle/>
          <a:p>
            <a:pPr algn="ctr"/>
            <a:r>
              <a:rPr kumimoji="1" lang="ja-JP" altLang="en-US" dirty="0" smtClean="0"/>
              <a:t>物品の貿易自由化</a:t>
            </a:r>
            <a:endParaRPr kumimoji="1" lang="ja-JP" altLang="en-US" dirty="0"/>
          </a:p>
        </p:txBody>
      </p:sp>
      <p:sp>
        <p:nvSpPr>
          <p:cNvPr id="7" name="角丸四角形 6"/>
          <p:cNvSpPr/>
          <p:nvPr/>
        </p:nvSpPr>
        <p:spPr>
          <a:xfrm>
            <a:off x="3563888" y="3573016"/>
            <a:ext cx="2304256"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latin typeface="HGSｺﾞｼｯｸM" pitchFamily="50" charset="-128"/>
                <a:ea typeface="HGSｺﾞｼｯｸM" pitchFamily="50" charset="-128"/>
              </a:rPr>
              <a:t>内国民待遇</a:t>
            </a:r>
            <a:endParaRPr kumimoji="1" lang="ja-JP" altLang="en-US" sz="2400" dirty="0">
              <a:latin typeface="HGSｺﾞｼｯｸM" pitchFamily="50" charset="-128"/>
              <a:ea typeface="HGSｺﾞｼｯｸM" pitchFamily="50" charset="-128"/>
            </a:endParaRPr>
          </a:p>
        </p:txBody>
      </p:sp>
      <p:sp>
        <p:nvSpPr>
          <p:cNvPr id="8" name="下矢印 7"/>
          <p:cNvSpPr/>
          <p:nvPr/>
        </p:nvSpPr>
        <p:spPr>
          <a:xfrm>
            <a:off x="3059832" y="3068960"/>
            <a:ext cx="3528392" cy="504056"/>
          </a:xfrm>
          <a:prstGeom prst="downArrow">
            <a:avLst>
              <a:gd name="adj1" fmla="val 50000"/>
              <a:gd name="adj2" fmla="val 597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71600" y="3645024"/>
            <a:ext cx="7776864" cy="255454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kumimoji="1" lang="en-US" altLang="ja-JP" sz="1000" dirty="0" smtClean="0"/>
          </a:p>
          <a:p>
            <a:pPr algn="ctr"/>
            <a:r>
              <a:rPr kumimoji="1" lang="ja-JP" altLang="en-US" sz="2800" dirty="0" smtClean="0"/>
              <a:t>＜規定のある例外措置等＞</a:t>
            </a:r>
            <a:endParaRPr kumimoji="1" lang="en-US" altLang="ja-JP" sz="2800" dirty="0" smtClean="0"/>
          </a:p>
          <a:p>
            <a:endParaRPr kumimoji="1" lang="en-US" altLang="ja-JP" sz="1000" dirty="0" smtClean="0"/>
          </a:p>
          <a:p>
            <a:r>
              <a:rPr kumimoji="1" lang="ja-JP" altLang="en-US" sz="2800" dirty="0" smtClean="0"/>
              <a:t>・　ブルネイ</a:t>
            </a:r>
            <a:r>
              <a:rPr lang="ja-JP" altLang="en-US" sz="2800" dirty="0"/>
              <a:t>及び</a:t>
            </a:r>
            <a:r>
              <a:rPr lang="ja-JP" altLang="en-US" sz="2800" dirty="0" smtClean="0"/>
              <a:t>ニュージーランドは</a:t>
            </a:r>
            <a:r>
              <a:rPr lang="en-US" altLang="ja-JP" sz="2800" dirty="0"/>
              <a:t>2015</a:t>
            </a:r>
            <a:r>
              <a:rPr lang="ja-JP" altLang="en-US" sz="2800" dirty="0" smtClean="0"/>
              <a:t>年、</a:t>
            </a:r>
            <a:endParaRPr lang="en-US" altLang="ja-JP" sz="2800" dirty="0" smtClean="0"/>
          </a:p>
          <a:p>
            <a:r>
              <a:rPr lang="ja-JP" altLang="en-US" sz="2800" dirty="0"/>
              <a:t>　</a:t>
            </a:r>
            <a:r>
              <a:rPr lang="ja-JP" altLang="en-US" sz="2800" dirty="0" smtClean="0"/>
              <a:t>チリは</a:t>
            </a:r>
            <a:r>
              <a:rPr lang="en-US" altLang="ja-JP" sz="2800" dirty="0" smtClean="0"/>
              <a:t>2017</a:t>
            </a:r>
            <a:r>
              <a:rPr lang="ja-JP" altLang="en-US" sz="2800" dirty="0" smtClean="0"/>
              <a:t>年に関税完全撤廃予定</a:t>
            </a:r>
            <a:endParaRPr lang="en-US" altLang="ja-JP" sz="2800" dirty="0" smtClean="0"/>
          </a:p>
          <a:p>
            <a:endParaRPr lang="en-US" altLang="ja-JP" sz="2800" dirty="0" smtClean="0"/>
          </a:p>
          <a:p>
            <a:r>
              <a:rPr lang="ja-JP" altLang="en-US" sz="2800" dirty="0" smtClean="0"/>
              <a:t>・　関税撤廃後も特別農業セーフガード措置は可能</a:t>
            </a:r>
            <a:endParaRPr kumimoji="1" lang="ja-JP" alt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0">
                                            <p:bg/>
                                          </p:spTgt>
                                        </p:tgtEl>
                                        <p:attrNameLst>
                                          <p:attrName>style.visibility</p:attrName>
                                        </p:attrNameLst>
                                      </p:cBhvr>
                                      <p:to>
                                        <p:strVal val="visible"/>
                                      </p:to>
                                    </p:set>
                                    <p:animEffect transition="in" filter="randombar(horizontal)">
                                      <p:cBhvr>
                                        <p:cTn id="24" dur="500"/>
                                        <p:tgtEl>
                                          <p:spTgt spid="10">
                                            <p:bg/>
                                          </p:spTgt>
                                        </p:tgtEl>
                                      </p:cBhvr>
                                    </p:animEffect>
                                  </p:childTnLst>
                                </p:cTn>
                              </p:par>
                              <p:par>
                                <p:cTn id="25" presetID="14" presetClass="entr" presetSubtype="10" fill="hold" grpId="0" nodeType="withEffect">
                                  <p:stCondLst>
                                    <p:cond delay="0"/>
                                  </p:stCondLst>
                                  <p:iterate type="lt">
                                    <p:tmPct val="0"/>
                                  </p:iterate>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27" dur="500"/>
                                        <p:tgtEl>
                                          <p:spTgt spid="10">
                                            <p:txEl>
                                              <p:pRg st="1" end="1"/>
                                            </p:txEl>
                                          </p:spTgt>
                                        </p:tgtEl>
                                      </p:cBhvr>
                                    </p:animEffect>
                                  </p:childTnLst>
                                </p:cTn>
                              </p:par>
                              <p:par>
                                <p:cTn id="28" presetID="14" presetClass="entr" presetSubtype="10" fill="hold" grpId="0" nodeType="withEffect">
                                  <p:stCondLst>
                                    <p:cond delay="0"/>
                                  </p:stCondLst>
                                  <p:iterate type="lt">
                                    <p:tmPct val="0"/>
                                  </p:iterate>
                                  <p:childTnLst>
                                    <p:set>
                                      <p:cBhvr>
                                        <p:cTn id="29"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30" dur="500"/>
                                        <p:tgtEl>
                                          <p:spTgt spid="10">
                                            <p:txEl>
                                              <p:pRg st="3" end="3"/>
                                            </p:txEl>
                                          </p:spTgt>
                                        </p:tgtEl>
                                      </p:cBhvr>
                                    </p:animEffect>
                                  </p:childTnLst>
                                </p:cTn>
                              </p:par>
                              <p:par>
                                <p:cTn id="31" presetID="14" presetClass="entr" presetSubtype="10" fill="hold" grpId="0" nodeType="withEffect">
                                  <p:stCondLst>
                                    <p:cond delay="0"/>
                                  </p:stCondLst>
                                  <p:iterate type="lt">
                                    <p:tmPct val="0"/>
                                  </p:iterate>
                                  <p:childTnLst>
                                    <p:set>
                                      <p:cBhvr>
                                        <p:cTn id="32" dur="1" fill="hold">
                                          <p:stCondLst>
                                            <p:cond delay="0"/>
                                          </p:stCondLst>
                                        </p:cTn>
                                        <p:tgtEl>
                                          <p:spTgt spid="10">
                                            <p:txEl>
                                              <p:pRg st="4" end="4"/>
                                            </p:txEl>
                                          </p:spTgt>
                                        </p:tgtEl>
                                        <p:attrNameLst>
                                          <p:attrName>style.visibility</p:attrName>
                                        </p:attrNameLst>
                                      </p:cBhvr>
                                      <p:to>
                                        <p:strVal val="visible"/>
                                      </p:to>
                                    </p:set>
                                    <p:animEffect transition="in" filter="randombar(horizontal)">
                                      <p:cBhvr>
                                        <p:cTn id="33" dur="500"/>
                                        <p:tgtEl>
                                          <p:spTgt spid="10">
                                            <p:txEl>
                                              <p:pRg st="4" end="4"/>
                                            </p:txEl>
                                          </p:spTgt>
                                        </p:tgtEl>
                                      </p:cBhvr>
                                    </p:animEffect>
                                  </p:childTnLst>
                                </p:cTn>
                              </p:par>
                              <p:par>
                                <p:cTn id="34" presetID="14" presetClass="entr" presetSubtype="10" fill="hold" grpId="0" nodeType="withEffect">
                                  <p:stCondLst>
                                    <p:cond delay="0"/>
                                  </p:stCondLst>
                                  <p:iterate type="lt">
                                    <p:tmPct val="0"/>
                                  </p:iterate>
                                  <p:childTnLst>
                                    <p:set>
                                      <p:cBhvr>
                                        <p:cTn id="35" dur="1" fill="hold">
                                          <p:stCondLst>
                                            <p:cond delay="0"/>
                                          </p:stCondLst>
                                        </p:cTn>
                                        <p:tgtEl>
                                          <p:spTgt spid="10">
                                            <p:txEl>
                                              <p:pRg st="6" end="6"/>
                                            </p:txEl>
                                          </p:spTgt>
                                        </p:tgtEl>
                                        <p:attrNameLst>
                                          <p:attrName>style.visibility</p:attrName>
                                        </p:attrNameLst>
                                      </p:cBhvr>
                                      <p:to>
                                        <p:strVal val="visible"/>
                                      </p:to>
                                    </p:set>
                                    <p:animEffect transition="in" filter="randombar(horizontal)">
                                      <p:cBhvr>
                                        <p:cTn id="36" dur="500"/>
                                        <p:tgtEl>
                                          <p:spTgt spid="10">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2000"/>
                                        <p:tgtEl>
                                          <p:spTgt spid="8"/>
                                        </p:tgtEl>
                                      </p:cBhvr>
                                    </p:animEffect>
                                    <p:set>
                                      <p:cBhvr>
                                        <p:cTn id="41" dur="1" fill="hold">
                                          <p:stCondLst>
                                            <p:cond delay="1999"/>
                                          </p:stCondLst>
                                        </p:cTn>
                                        <p:tgtEl>
                                          <p:spTgt spid="8"/>
                                        </p:tgtEl>
                                        <p:attrNameLst>
                                          <p:attrName>style.visibility</p:attrName>
                                        </p:attrNameLst>
                                      </p:cBhvr>
                                      <p:to>
                                        <p:strVal val="hidden"/>
                                      </p:to>
                                    </p:set>
                                  </p:childTnLst>
                                </p:cTn>
                              </p:par>
                              <p:par>
                                <p:cTn id="42" presetID="10" presetClass="exit" presetSubtype="0" fill="hold" grpId="2" nodeType="withEffect">
                                  <p:stCondLst>
                                    <p:cond delay="0"/>
                                  </p:stCondLst>
                                  <p:iterate type="lt">
                                    <p:tmPct val="0"/>
                                  </p:iterate>
                                  <p:childTnLst>
                                    <p:animEffect transition="out" filter="fade">
                                      <p:cBhvr>
                                        <p:cTn id="43" dur="2000"/>
                                        <p:tgtEl>
                                          <p:spTgt spid="10">
                                            <p:txEl>
                                              <p:pRg st="1" end="1"/>
                                            </p:txEl>
                                          </p:spTgt>
                                        </p:tgtEl>
                                      </p:cBhvr>
                                    </p:animEffect>
                                    <p:set>
                                      <p:cBhvr>
                                        <p:cTn id="44" dur="1" fill="hold">
                                          <p:stCondLst>
                                            <p:cond delay="1999"/>
                                          </p:stCondLst>
                                        </p:cTn>
                                        <p:tgtEl>
                                          <p:spTgt spid="10">
                                            <p:txEl>
                                              <p:pRg st="1" end="1"/>
                                            </p:txEl>
                                          </p:spTgt>
                                        </p:tgtEl>
                                        <p:attrNameLst>
                                          <p:attrName>style.visibility</p:attrName>
                                        </p:attrNameLst>
                                      </p:cBhvr>
                                      <p:to>
                                        <p:strVal val="hidden"/>
                                      </p:to>
                                    </p:set>
                                  </p:childTnLst>
                                </p:cTn>
                              </p:par>
                              <p:par>
                                <p:cTn id="45" presetID="10" presetClass="exit" presetSubtype="0" fill="hold" grpId="2" nodeType="withEffect">
                                  <p:stCondLst>
                                    <p:cond delay="0"/>
                                  </p:stCondLst>
                                  <p:iterate type="lt">
                                    <p:tmPct val="0"/>
                                  </p:iterate>
                                  <p:childTnLst>
                                    <p:animEffect transition="out" filter="fade">
                                      <p:cBhvr>
                                        <p:cTn id="46" dur="2000"/>
                                        <p:tgtEl>
                                          <p:spTgt spid="10">
                                            <p:txEl>
                                              <p:pRg st="3" end="3"/>
                                            </p:txEl>
                                          </p:spTgt>
                                        </p:tgtEl>
                                      </p:cBhvr>
                                    </p:animEffect>
                                    <p:set>
                                      <p:cBhvr>
                                        <p:cTn id="47" dur="1" fill="hold">
                                          <p:stCondLst>
                                            <p:cond delay="1999"/>
                                          </p:stCondLst>
                                        </p:cTn>
                                        <p:tgtEl>
                                          <p:spTgt spid="10">
                                            <p:txEl>
                                              <p:pRg st="3" end="3"/>
                                            </p:txEl>
                                          </p:spTgt>
                                        </p:tgtEl>
                                        <p:attrNameLst>
                                          <p:attrName>style.visibility</p:attrName>
                                        </p:attrNameLst>
                                      </p:cBhvr>
                                      <p:to>
                                        <p:strVal val="hidden"/>
                                      </p:to>
                                    </p:set>
                                  </p:childTnLst>
                                </p:cTn>
                              </p:par>
                              <p:par>
                                <p:cTn id="48" presetID="10" presetClass="exit" presetSubtype="0" fill="hold" grpId="2" nodeType="withEffect">
                                  <p:stCondLst>
                                    <p:cond delay="0"/>
                                  </p:stCondLst>
                                  <p:iterate type="lt">
                                    <p:tmPct val="0"/>
                                  </p:iterate>
                                  <p:childTnLst>
                                    <p:animEffect transition="out" filter="fade">
                                      <p:cBhvr>
                                        <p:cTn id="49" dur="2000"/>
                                        <p:tgtEl>
                                          <p:spTgt spid="10">
                                            <p:txEl>
                                              <p:pRg st="4" end="4"/>
                                            </p:txEl>
                                          </p:spTgt>
                                        </p:tgtEl>
                                      </p:cBhvr>
                                    </p:animEffect>
                                    <p:set>
                                      <p:cBhvr>
                                        <p:cTn id="50" dur="1" fill="hold">
                                          <p:stCondLst>
                                            <p:cond delay="1999"/>
                                          </p:stCondLst>
                                        </p:cTn>
                                        <p:tgtEl>
                                          <p:spTgt spid="10">
                                            <p:txEl>
                                              <p:pRg st="4" end="4"/>
                                            </p:txEl>
                                          </p:spTgt>
                                        </p:tgtEl>
                                        <p:attrNameLst>
                                          <p:attrName>style.visibility</p:attrName>
                                        </p:attrNameLst>
                                      </p:cBhvr>
                                      <p:to>
                                        <p:strVal val="hidden"/>
                                      </p:to>
                                    </p:set>
                                  </p:childTnLst>
                                </p:cTn>
                              </p:par>
                              <p:par>
                                <p:cTn id="51" presetID="10" presetClass="exit" presetSubtype="0" fill="hold" grpId="2" nodeType="withEffect">
                                  <p:stCondLst>
                                    <p:cond delay="0"/>
                                  </p:stCondLst>
                                  <p:iterate type="lt">
                                    <p:tmPct val="0"/>
                                  </p:iterate>
                                  <p:childTnLst>
                                    <p:animEffect transition="out" filter="fade">
                                      <p:cBhvr>
                                        <p:cTn id="52" dur="2000"/>
                                        <p:tgtEl>
                                          <p:spTgt spid="10">
                                            <p:txEl>
                                              <p:pRg st="6" end="6"/>
                                            </p:txEl>
                                          </p:spTgt>
                                        </p:tgtEl>
                                      </p:cBhvr>
                                    </p:animEffect>
                                    <p:set>
                                      <p:cBhvr>
                                        <p:cTn id="53" dur="1" fill="hold">
                                          <p:stCondLst>
                                            <p:cond delay="1999"/>
                                          </p:stCondLst>
                                        </p:cTn>
                                        <p:tgtEl>
                                          <p:spTgt spid="10">
                                            <p:txEl>
                                              <p:pRg st="6" end="6"/>
                                            </p:txEl>
                                          </p:spTgt>
                                        </p:tgtEl>
                                        <p:attrNameLst>
                                          <p:attrName>style.visibility</p:attrName>
                                        </p:attrNameLst>
                                      </p:cBhvr>
                                      <p:to>
                                        <p:strVal val="hidden"/>
                                      </p:to>
                                    </p:set>
                                  </p:childTnLst>
                                </p:cTn>
                              </p:par>
                              <p:par>
                                <p:cTn id="54" presetID="10" presetClass="exit" presetSubtype="0" fill="hold" grpId="2" nodeType="withEffect">
                                  <p:stCondLst>
                                    <p:cond delay="0"/>
                                  </p:stCondLst>
                                  <p:childTnLst>
                                    <p:animEffect transition="out" filter="fade">
                                      <p:cBhvr>
                                        <p:cTn id="55" dur="2000"/>
                                        <p:tgtEl>
                                          <p:spTgt spid="10">
                                            <p:bg/>
                                          </p:spTgt>
                                        </p:tgtEl>
                                      </p:cBhvr>
                                    </p:animEffect>
                                    <p:set>
                                      <p:cBhvr>
                                        <p:cTn id="56" dur="1" fill="hold">
                                          <p:stCondLst>
                                            <p:cond delay="1999"/>
                                          </p:stCondLst>
                                        </p:cTn>
                                        <p:tgtEl>
                                          <p:spTgt spid="10">
                                            <p:bg/>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2" end="2"/>
                                            </p:txEl>
                                          </p:spTgt>
                                        </p:tgtEl>
                                        <p:attrNameLst>
                                          <p:attrName>style.visibility</p:attrName>
                                        </p:attrNameLst>
                                      </p:cBhvr>
                                      <p:to>
                                        <p:strVal val="visible"/>
                                      </p:to>
                                    </p:set>
                                    <p:anim calcmode="lin" valueType="num">
                                      <p:cBhvr additive="base">
                                        <p:cTn id="6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4" presetClass="entr" presetSubtype="0" accel="10000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p:cTn id="67" dur="500" fill="hold"/>
                                        <p:tgtEl>
                                          <p:spTgt spid="7"/>
                                        </p:tgtEl>
                                        <p:attrNameLst>
                                          <p:attrName>ppt_w</p:attrName>
                                        </p:attrNameLst>
                                      </p:cBhvr>
                                      <p:tavLst>
                                        <p:tav tm="0">
                                          <p:val>
                                            <p:strVal val="#ppt_w*0.05"/>
                                          </p:val>
                                        </p:tav>
                                        <p:tav tm="100000">
                                          <p:val>
                                            <p:strVal val="#ppt_w"/>
                                          </p:val>
                                        </p:tav>
                                      </p:tavLst>
                                    </p:anim>
                                    <p:anim calcmode="lin" valueType="num">
                                      <p:cBhvr>
                                        <p:cTn id="68" dur="500" fill="hold"/>
                                        <p:tgtEl>
                                          <p:spTgt spid="7"/>
                                        </p:tgtEl>
                                        <p:attrNameLst>
                                          <p:attrName>ppt_h</p:attrName>
                                        </p:attrNameLst>
                                      </p:cBhvr>
                                      <p:tavLst>
                                        <p:tav tm="0">
                                          <p:val>
                                            <p:strVal val="#ppt_h"/>
                                          </p:val>
                                        </p:tav>
                                        <p:tav tm="100000">
                                          <p:val>
                                            <p:strVal val="#ppt_h"/>
                                          </p:val>
                                        </p:tav>
                                      </p:tavLst>
                                    </p:anim>
                                    <p:anim calcmode="lin" valueType="num">
                                      <p:cBhvr>
                                        <p:cTn id="69" dur="500" fill="hold"/>
                                        <p:tgtEl>
                                          <p:spTgt spid="7"/>
                                        </p:tgtEl>
                                        <p:attrNameLst>
                                          <p:attrName>ppt_x</p:attrName>
                                        </p:attrNameLst>
                                      </p:cBhvr>
                                      <p:tavLst>
                                        <p:tav tm="0">
                                          <p:val>
                                            <p:strVal val="#ppt_x-.2"/>
                                          </p:val>
                                        </p:tav>
                                        <p:tav tm="100000">
                                          <p:val>
                                            <p:strVal val="#ppt_x"/>
                                          </p:val>
                                        </p:tav>
                                      </p:tavLst>
                                    </p:anim>
                                    <p:anim calcmode="lin" valueType="num">
                                      <p:cBhvr>
                                        <p:cTn id="70" dur="500" fill="hold"/>
                                        <p:tgtEl>
                                          <p:spTgt spid="7"/>
                                        </p:tgtEl>
                                        <p:attrNameLst>
                                          <p:attrName>ppt_y</p:attrName>
                                        </p:attrNameLst>
                                      </p:cBhvr>
                                      <p:tavLst>
                                        <p:tav tm="0">
                                          <p:val>
                                            <p:strVal val="#ppt_y"/>
                                          </p:val>
                                        </p:tav>
                                        <p:tav tm="100000">
                                          <p:val>
                                            <p:strVal val="#ppt_y"/>
                                          </p:val>
                                        </p:tav>
                                      </p:tavLst>
                                    </p:anim>
                                    <p:animEffect transition="in" filter="fade">
                                      <p:cBhvr>
                                        <p:cTn id="71" dur="500"/>
                                        <p:tgtEl>
                                          <p:spTgt spid="7"/>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2">
                                            <p:txEl>
                                              <p:pRg st="3" end="3"/>
                                            </p:txEl>
                                          </p:spTgt>
                                        </p:tgtEl>
                                        <p:attrNameLst>
                                          <p:attrName>style.visibility</p:attrName>
                                        </p:attrNameLst>
                                      </p:cBhvr>
                                      <p:to>
                                        <p:strVal val="visible"/>
                                      </p:to>
                                    </p:set>
                                    <p:anim calcmode="lin" valueType="num">
                                      <p:cBhvr additive="base">
                                        <p:cTn id="7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7" presetClass="entr" presetSubtype="4" fill="hold" nodeType="clickEffect">
                                  <p:stCondLst>
                                    <p:cond delay="0"/>
                                  </p:stCondLst>
                                  <p:childTnLst>
                                    <p:set>
                                      <p:cBhvr>
                                        <p:cTn id="81" dur="1" fill="hold">
                                          <p:stCondLst>
                                            <p:cond delay="0"/>
                                          </p:stCondLst>
                                        </p:cTn>
                                        <p:tgtEl>
                                          <p:spTgt spid="2">
                                            <p:txEl>
                                              <p:pRg st="4" end="4"/>
                                            </p:txEl>
                                          </p:spTgt>
                                        </p:tgtEl>
                                        <p:attrNameLst>
                                          <p:attrName>style.visibility</p:attrName>
                                        </p:attrNameLst>
                                      </p:cBhvr>
                                      <p:to>
                                        <p:strVal val="visible"/>
                                      </p:to>
                                    </p:set>
                                    <p:anim calcmode="lin" valueType="num">
                                      <p:cBhvr additive="base">
                                        <p:cTn id="8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10" grpId="0" build="allAtOnce" animBg="1"/>
      <p:bldP spid="10" grpId="2"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11560" y="2276873"/>
            <a:ext cx="8229600" cy="720080"/>
          </a:xfrm>
        </p:spPr>
        <p:txBody>
          <a:bodyPr>
            <a:normAutofit/>
          </a:bodyPr>
          <a:lstStyle/>
          <a:p>
            <a:r>
              <a:rPr kumimoji="1" lang="ja-JP" altLang="en-US" sz="4000" dirty="0" smtClean="0"/>
              <a:t>関税番号変更基準の適用</a:t>
            </a:r>
            <a:endParaRPr kumimoji="1" lang="ja-JP" altLang="en-US" sz="4000" dirty="0"/>
          </a:p>
        </p:txBody>
      </p:sp>
      <p:sp>
        <p:nvSpPr>
          <p:cNvPr id="3" name="タイトル 2"/>
          <p:cNvSpPr>
            <a:spLocks noGrp="1"/>
          </p:cNvSpPr>
          <p:nvPr>
            <p:ph type="title"/>
          </p:nvPr>
        </p:nvSpPr>
        <p:spPr/>
        <p:txBody>
          <a:bodyPr>
            <a:normAutofit/>
          </a:bodyPr>
          <a:lstStyle/>
          <a:p>
            <a:pPr algn="ctr"/>
            <a:r>
              <a:rPr kumimoji="1" lang="ja-JP" altLang="en-US" sz="4400" dirty="0" smtClean="0"/>
              <a:t>原産地規則</a:t>
            </a:r>
            <a:r>
              <a:rPr kumimoji="1" lang="en-US" altLang="ja-JP" dirty="0" smtClean="0"/>
              <a:t/>
            </a:r>
            <a:br>
              <a:rPr kumimoji="1" lang="en-US" altLang="ja-JP" dirty="0" smtClean="0"/>
            </a:br>
            <a:r>
              <a:rPr kumimoji="1" lang="ja-JP" altLang="en-US" sz="1800" dirty="0" smtClean="0"/>
              <a:t>～物品の国籍決定ルール～</a:t>
            </a:r>
            <a:endParaRPr kumimoji="1" lang="ja-JP" altLang="en-US" sz="1800" dirty="0"/>
          </a:p>
        </p:txBody>
      </p:sp>
      <p:sp>
        <p:nvSpPr>
          <p:cNvPr id="4" name="コンテンツ プレースホルダ 1"/>
          <p:cNvSpPr txBox="1">
            <a:spLocks/>
          </p:cNvSpPr>
          <p:nvPr/>
        </p:nvSpPr>
        <p:spPr>
          <a:xfrm>
            <a:off x="619944" y="1565177"/>
            <a:ext cx="8229600" cy="783704"/>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ja-JP" altLang="en-US" sz="4000" b="0" i="0" u="none" strike="noStrike" kern="1200" cap="none" spc="0" normalizeH="0" baseline="0" noProof="0" dirty="0" smtClean="0">
                <a:ln>
                  <a:noFill/>
                </a:ln>
                <a:solidFill>
                  <a:schemeClr val="tx1"/>
                </a:solidFill>
                <a:effectLst/>
                <a:uLnTx/>
                <a:uFillTx/>
                <a:latin typeface="+mn-lt"/>
                <a:ea typeface="+mn-ea"/>
                <a:cs typeface="+mn-cs"/>
              </a:rPr>
              <a:t>完全に取得或いは生産された産品</a:t>
            </a:r>
            <a:endParaRPr kumimoji="1" lang="en-US" altLang="ja-JP"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コンテンツ プレースホルダ 1"/>
          <p:cNvSpPr txBox="1">
            <a:spLocks/>
          </p:cNvSpPr>
          <p:nvPr/>
        </p:nvSpPr>
        <p:spPr>
          <a:xfrm>
            <a:off x="2627784" y="4293096"/>
            <a:ext cx="8229600" cy="4738531"/>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1" lang="ja-JP" alt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コンテンツ プレースホルダ 1"/>
          <p:cNvSpPr txBox="1">
            <a:spLocks/>
          </p:cNvSpPr>
          <p:nvPr/>
        </p:nvSpPr>
        <p:spPr>
          <a:xfrm>
            <a:off x="611560" y="3717032"/>
            <a:ext cx="8229600" cy="1368152"/>
          </a:xfrm>
          <a:prstGeom prst="rect">
            <a:avLst/>
          </a:prstGeom>
        </p:spPr>
        <p:txBody>
          <a:bodyPr vert="horz">
            <a:normAutofit fontScale="925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1" lang="en-US" altLang="ja-JP" sz="4000" b="0" i="0" u="none" strike="noStrike" kern="1200" cap="none" spc="0" normalizeH="0" baseline="0" noProof="0" dirty="0" smtClean="0">
                <a:ln>
                  <a:noFill/>
                </a:ln>
                <a:solidFill>
                  <a:schemeClr val="tx1"/>
                </a:solidFill>
                <a:effectLst/>
                <a:uLnTx/>
                <a:uFillTx/>
                <a:latin typeface="+mn-lt"/>
                <a:ea typeface="+mn-ea"/>
                <a:cs typeface="+mn-cs"/>
              </a:rPr>
              <a:t>45</a:t>
            </a:r>
            <a:r>
              <a:rPr kumimoji="1" lang="ja-JP" altLang="en-US" sz="4000" b="0" i="0" u="none" strike="noStrike" kern="1200" cap="none" spc="0" normalizeH="0" baseline="0" noProof="0" dirty="0" smtClean="0">
                <a:ln>
                  <a:noFill/>
                </a:ln>
                <a:solidFill>
                  <a:schemeClr val="tx1"/>
                </a:solidFill>
                <a:effectLst/>
                <a:uLnTx/>
                <a:uFillTx/>
                <a:latin typeface="+mn-lt"/>
                <a:ea typeface="+mn-ea"/>
                <a:cs typeface="+mn-cs"/>
              </a:rPr>
              <a:t>％付加価値基準（累積）</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ja-JP" altLang="en-US" sz="2600" dirty="0" smtClean="0"/>
              <a:t>但し、非締約国の産品の創価額の</a:t>
            </a:r>
            <a:r>
              <a:rPr lang="en-US" altLang="ja-JP" sz="2600" dirty="0" smtClean="0"/>
              <a:t>55</a:t>
            </a:r>
            <a:r>
              <a:rPr lang="ja-JP" altLang="en-US" sz="2600" dirty="0" smtClean="0"/>
              <a:t>％を超えてはならない</a:t>
            </a:r>
            <a:endParaRPr kumimoji="1" lang="ja-JP" alt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テキスト ボックス 7"/>
          <p:cNvSpPr txBox="1"/>
          <p:nvPr/>
        </p:nvSpPr>
        <p:spPr>
          <a:xfrm>
            <a:off x="1331640" y="2924944"/>
            <a:ext cx="6912768" cy="830997"/>
          </a:xfrm>
          <a:prstGeom prst="rect">
            <a:avLst/>
          </a:prstGeom>
          <a:noFill/>
        </p:spPr>
        <p:txBody>
          <a:bodyPr wrap="square" rtlCol="0">
            <a:spAutoFit/>
          </a:bodyPr>
          <a:lstStyle/>
          <a:p>
            <a:r>
              <a:rPr lang="ja-JP" altLang="en-US" sz="2400" dirty="0"/>
              <a:t>　</a:t>
            </a:r>
            <a:r>
              <a:rPr lang="ja-JP" altLang="en-US" sz="2400" dirty="0" smtClean="0"/>
              <a:t>商品の特性が変わるほどの、実質的変更を受けた場合に、加工国を完成品の原産国とするもの</a:t>
            </a:r>
            <a:endParaRPr lang="en-US" altLang="ja-JP" sz="2400" dirty="0" smtClean="0"/>
          </a:p>
        </p:txBody>
      </p:sp>
      <p:sp>
        <p:nvSpPr>
          <p:cNvPr id="9" name="テキスト ボックス 8"/>
          <p:cNvSpPr txBox="1"/>
          <p:nvPr/>
        </p:nvSpPr>
        <p:spPr>
          <a:xfrm>
            <a:off x="1619672" y="4221088"/>
            <a:ext cx="648072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3200" dirty="0" smtClean="0"/>
              <a:t>「ＨＳコード」と呼ばれる</a:t>
            </a:r>
            <a:r>
              <a:rPr lang="en-US" altLang="ja-JP" sz="3200" dirty="0" smtClean="0"/>
              <a:t>6</a:t>
            </a:r>
            <a:r>
              <a:rPr lang="ja-JP" altLang="en-US" sz="3200" dirty="0" smtClean="0"/>
              <a:t>ケタコードの</a:t>
            </a:r>
            <a:endParaRPr lang="en-US" altLang="ja-JP" sz="3200" dirty="0" smtClean="0"/>
          </a:p>
          <a:p>
            <a:pPr algn="ctr"/>
            <a:r>
              <a:rPr lang="ja-JP" altLang="en-US" sz="3200" dirty="0" smtClean="0"/>
              <a:t>変更により確認する</a:t>
            </a:r>
            <a:endParaRPr lang="en-US" altLang="ja-JP" sz="3200" dirty="0" smtClean="0"/>
          </a:p>
        </p:txBody>
      </p:sp>
      <p:sp>
        <p:nvSpPr>
          <p:cNvPr id="10" name="下矢印 9"/>
          <p:cNvSpPr/>
          <p:nvPr/>
        </p:nvSpPr>
        <p:spPr>
          <a:xfrm>
            <a:off x="4211960" y="3645024"/>
            <a:ext cx="1008112" cy="50405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827584" y="4797152"/>
            <a:ext cx="72008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smtClean="0"/>
              <a:t>※</a:t>
            </a:r>
            <a:r>
              <a:rPr lang="ja-JP" altLang="en-US" sz="2400" dirty="0" smtClean="0"/>
              <a:t>第</a:t>
            </a:r>
            <a:r>
              <a:rPr lang="en-US" altLang="ja-JP" sz="2400" dirty="0" smtClean="0"/>
              <a:t>3</a:t>
            </a:r>
            <a:r>
              <a:rPr lang="ja-JP" altLang="en-US" sz="2400" dirty="0" smtClean="0"/>
              <a:t>国経由の物品の場合</a:t>
            </a:r>
            <a:endParaRPr lang="en-US" altLang="ja-JP" sz="2400" dirty="0" smtClean="0"/>
          </a:p>
          <a:p>
            <a:r>
              <a:rPr lang="ja-JP" altLang="en-US" sz="2400" dirty="0"/>
              <a:t>　</a:t>
            </a:r>
            <a:r>
              <a:rPr lang="ja-JP" altLang="en-US" sz="2400" dirty="0" smtClean="0"/>
              <a:t>・滞在期間が</a:t>
            </a:r>
            <a:r>
              <a:rPr lang="en-US" altLang="ja-JP" sz="2400" dirty="0" smtClean="0"/>
              <a:t>6</a:t>
            </a:r>
            <a:r>
              <a:rPr lang="ja-JP" altLang="en-US" sz="2400" dirty="0" smtClean="0"/>
              <a:t>ヶ月以内</a:t>
            </a:r>
            <a:endParaRPr lang="en-US" altLang="ja-JP" sz="2400" dirty="0" smtClean="0"/>
          </a:p>
          <a:p>
            <a:r>
              <a:rPr lang="ja-JP" altLang="en-US" sz="2400" dirty="0"/>
              <a:t>　</a:t>
            </a:r>
            <a:r>
              <a:rPr lang="ja-JP" altLang="en-US" sz="2400" dirty="0" smtClean="0"/>
              <a:t>・積み下ろし及び産品の状態維持以外の作業がない</a:t>
            </a:r>
            <a:endParaRPr lang="en-US" altLang="ja-JP" sz="2400" dirty="0" smtClean="0"/>
          </a:p>
        </p:txBody>
      </p:sp>
      <p:sp>
        <p:nvSpPr>
          <p:cNvPr id="14" name="テキスト ボックス 13"/>
          <p:cNvSpPr txBox="1"/>
          <p:nvPr/>
        </p:nvSpPr>
        <p:spPr>
          <a:xfrm>
            <a:off x="4283968" y="6165304"/>
            <a:ext cx="4176464"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2800" dirty="0" smtClean="0"/>
              <a:t>締約国原産品として認定</a:t>
            </a:r>
            <a:endParaRPr kumimoji="1" lang="ja-JP" alt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barn(inHorizontal)">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000"/>
                                        <p:tgtEl>
                                          <p:spTgt spid="9"/>
                                        </p:tgtEl>
                                      </p:cBhvr>
                                    </p:animEffect>
                                    <p:set>
                                      <p:cBhvr>
                                        <p:cTn id="35" dur="1" fill="hold">
                                          <p:stCondLst>
                                            <p:cond delay="1999"/>
                                          </p:stCondLst>
                                        </p:cTn>
                                        <p:tgtEl>
                                          <p:spTgt spid="9"/>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10"/>
                                        </p:tgtEl>
                                      </p:cBhvr>
                                    </p:animEffect>
                                    <p:set>
                                      <p:cBhvr>
                                        <p:cTn id="38" dur="1" fill="hold">
                                          <p:stCondLst>
                                            <p:cond delay="1999"/>
                                          </p:stCondLst>
                                        </p:cTn>
                                        <p:tgtEl>
                                          <p:spTgt spid="10"/>
                                        </p:tgtEl>
                                        <p:attrNameLst>
                                          <p:attrName>style.visibility</p:attrName>
                                        </p:attrNameLst>
                                      </p:cBhvr>
                                      <p:to>
                                        <p:strVal val="hidden"/>
                                      </p:to>
                                    </p:set>
                                  </p:childTnLst>
                                </p:cTn>
                              </p:par>
                            </p:childTnLst>
                          </p:cTn>
                        </p:par>
                        <p:par>
                          <p:cTn id="39" fill="hold">
                            <p:stCondLst>
                              <p:cond delay="2000"/>
                            </p:stCondLst>
                            <p:childTnLst>
                              <p:par>
                                <p:cTn id="40" presetID="42" presetClass="entr" presetSubtype="0" fill="hold" nodeType="after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1000"/>
                                        <p:tgtEl>
                                          <p:spTgt spid="7">
                                            <p:txEl>
                                              <p:pRg st="0" end="0"/>
                                            </p:txEl>
                                          </p:spTgt>
                                        </p:tgtEl>
                                      </p:cBhvr>
                                    </p:animEffect>
                                    <p:anim calcmode="lin" valueType="num">
                                      <p:cBhvr>
                                        <p:cTn id="4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2" fill="hold"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 calcmode="lin" valueType="num">
                                      <p:cBhvr additive="base">
                                        <p:cTn id="49"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2">
                                            <p:bg/>
                                          </p:spTgt>
                                        </p:tgtEl>
                                        <p:attrNameLst>
                                          <p:attrName>style.visibility</p:attrName>
                                        </p:attrNameLst>
                                      </p:cBhvr>
                                      <p:to>
                                        <p:strVal val="visible"/>
                                      </p:to>
                                    </p:set>
                                    <p:animEffect transition="in" filter="blinds(horizontal)">
                                      <p:cBhvr>
                                        <p:cTn id="55" dur="500"/>
                                        <p:tgtEl>
                                          <p:spTgt spid="12">
                                            <p:bg/>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6" fill="hold" nodeType="clickEffect">
                                  <p:stCondLst>
                                    <p:cond delay="0"/>
                                  </p:stCondLst>
                                  <p:childTnLst>
                                    <p:set>
                                      <p:cBhvr>
                                        <p:cTn id="59" dur="1" fill="hold">
                                          <p:stCondLst>
                                            <p:cond delay="0"/>
                                          </p:stCondLst>
                                        </p:cTn>
                                        <p:tgtEl>
                                          <p:spTgt spid="12">
                                            <p:txEl>
                                              <p:pRg st="0" end="0"/>
                                            </p:txEl>
                                          </p:spTgt>
                                        </p:tgtEl>
                                        <p:attrNameLst>
                                          <p:attrName>style.visibility</p:attrName>
                                        </p:attrNameLst>
                                      </p:cBhvr>
                                      <p:to>
                                        <p:strVal val="visible"/>
                                      </p:to>
                                    </p:set>
                                    <p:animEffect transition="in" filter="barn(inHorizontal)">
                                      <p:cBhvr>
                                        <p:cTn id="60" dur="500"/>
                                        <p:tgtEl>
                                          <p:spTgt spid="12">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7" presetClass="entr" presetSubtype="2" fill="hold" nodeType="clickEffect">
                                  <p:stCondLst>
                                    <p:cond delay="0"/>
                                  </p:stCondLst>
                                  <p:childTnLst>
                                    <p:set>
                                      <p:cBhvr>
                                        <p:cTn id="64" dur="1" fill="hold">
                                          <p:stCondLst>
                                            <p:cond delay="0"/>
                                          </p:stCondLst>
                                        </p:cTn>
                                        <p:tgtEl>
                                          <p:spTgt spid="12">
                                            <p:txEl>
                                              <p:pRg st="1" end="1"/>
                                            </p:txEl>
                                          </p:spTgt>
                                        </p:tgtEl>
                                        <p:attrNameLst>
                                          <p:attrName>style.visibility</p:attrName>
                                        </p:attrNameLst>
                                      </p:cBhvr>
                                      <p:to>
                                        <p:strVal val="visible"/>
                                      </p:to>
                                    </p:set>
                                    <p:anim calcmode="lin" valueType="num">
                                      <p:cBhvr additive="base">
                                        <p:cTn id="65" dur="100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66" dur="10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par>
                          <p:cTn id="67" fill="hold">
                            <p:stCondLst>
                              <p:cond delay="1000"/>
                            </p:stCondLst>
                            <p:childTnLst>
                              <p:par>
                                <p:cTn id="68" presetID="7" presetClass="entr" presetSubtype="2" fill="hold" nodeType="afterEffect">
                                  <p:stCondLst>
                                    <p:cond delay="0"/>
                                  </p:stCondLst>
                                  <p:childTnLst>
                                    <p:set>
                                      <p:cBhvr>
                                        <p:cTn id="69" dur="1" fill="hold">
                                          <p:stCondLst>
                                            <p:cond delay="0"/>
                                          </p:stCondLst>
                                        </p:cTn>
                                        <p:tgtEl>
                                          <p:spTgt spid="12">
                                            <p:txEl>
                                              <p:pRg st="2" end="2"/>
                                            </p:txEl>
                                          </p:spTgt>
                                        </p:tgtEl>
                                        <p:attrNameLst>
                                          <p:attrName>style.visibility</p:attrName>
                                        </p:attrNameLst>
                                      </p:cBhvr>
                                      <p:to>
                                        <p:strVal val="visible"/>
                                      </p:to>
                                    </p:set>
                                    <p:anim calcmode="lin" valueType="num">
                                      <p:cBhvr additive="base">
                                        <p:cTn id="70" dur="10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71" dur="10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54" presetClass="entr" presetSubtype="0" accel="100000" fill="hold" grpId="1" nodeType="click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strVal val="#ppt_w*0.05"/>
                                          </p:val>
                                        </p:tav>
                                        <p:tav tm="100000">
                                          <p:val>
                                            <p:strVal val="#ppt_w"/>
                                          </p:val>
                                        </p:tav>
                                      </p:tavLst>
                                    </p:anim>
                                    <p:anim calcmode="lin" valueType="num">
                                      <p:cBhvr>
                                        <p:cTn id="77" dur="500" fill="hold"/>
                                        <p:tgtEl>
                                          <p:spTgt spid="14"/>
                                        </p:tgtEl>
                                        <p:attrNameLst>
                                          <p:attrName>ppt_h</p:attrName>
                                        </p:attrNameLst>
                                      </p:cBhvr>
                                      <p:tavLst>
                                        <p:tav tm="0">
                                          <p:val>
                                            <p:strVal val="#ppt_h"/>
                                          </p:val>
                                        </p:tav>
                                        <p:tav tm="100000">
                                          <p:val>
                                            <p:strVal val="#ppt_h"/>
                                          </p:val>
                                        </p:tav>
                                      </p:tavLst>
                                    </p:anim>
                                    <p:anim calcmode="lin" valueType="num">
                                      <p:cBhvr>
                                        <p:cTn id="78" dur="500" fill="hold"/>
                                        <p:tgtEl>
                                          <p:spTgt spid="14"/>
                                        </p:tgtEl>
                                        <p:attrNameLst>
                                          <p:attrName>ppt_x</p:attrName>
                                        </p:attrNameLst>
                                      </p:cBhvr>
                                      <p:tavLst>
                                        <p:tav tm="0">
                                          <p:val>
                                            <p:strVal val="#ppt_x-.2"/>
                                          </p:val>
                                        </p:tav>
                                        <p:tav tm="100000">
                                          <p:val>
                                            <p:strVal val="#ppt_x"/>
                                          </p:val>
                                        </p:tav>
                                      </p:tavLst>
                                    </p:anim>
                                    <p:anim calcmode="lin" valueType="num">
                                      <p:cBhvr>
                                        <p:cTn id="79" dur="500" fill="hold"/>
                                        <p:tgtEl>
                                          <p:spTgt spid="14"/>
                                        </p:tgtEl>
                                        <p:attrNameLst>
                                          <p:attrName>ppt_y</p:attrName>
                                        </p:attrNameLst>
                                      </p:cBhvr>
                                      <p:tavLst>
                                        <p:tav tm="0">
                                          <p:val>
                                            <p:strVal val="#ppt_y"/>
                                          </p:val>
                                        </p:tav>
                                        <p:tav tm="100000">
                                          <p:val>
                                            <p:strVal val="#ppt_y"/>
                                          </p:val>
                                        </p:tav>
                                      </p:tavLst>
                                    </p:anim>
                                    <p:animEffect transition="in" filter="fade">
                                      <p:cBhvr>
                                        <p:cTn id="8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animBg="1"/>
      <p:bldP spid="9" grpId="1" animBg="1"/>
      <p:bldP spid="10" grpId="0" animBg="1"/>
      <p:bldP spid="10" grpId="1" animBg="1"/>
      <p:bldP spid="12" grpId="0" uiExpand="1" build="allAtOnce" animBg="1"/>
      <p:bldP spid="1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algn="ctr"/>
            <a:r>
              <a:rPr kumimoji="1" lang="ja-JP" altLang="en-US" dirty="0" smtClean="0"/>
              <a:t>サービス貿易の自由化</a:t>
            </a:r>
            <a:endParaRPr kumimoji="1" lang="ja-JP" altLang="en-US" dirty="0"/>
          </a:p>
        </p:txBody>
      </p:sp>
      <p:sp>
        <p:nvSpPr>
          <p:cNvPr id="4" name="角丸四角形 3"/>
          <p:cNvSpPr/>
          <p:nvPr/>
        </p:nvSpPr>
        <p:spPr>
          <a:xfrm>
            <a:off x="251520" y="1196752"/>
            <a:ext cx="4104456" cy="19442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365760" lvl="0" indent="-256032">
              <a:spcBef>
                <a:spcPts val="400"/>
              </a:spcBef>
              <a:buClr>
                <a:srgbClr val="2DA2BF"/>
              </a:buClr>
              <a:buSzPct val="68000"/>
              <a:buFont typeface="Wingdings 3"/>
              <a:buChar char=""/>
            </a:pPr>
            <a:endParaRPr lang="en-US" altLang="ja-JP" sz="8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サービス</a:t>
            </a:r>
            <a:r>
              <a:rPr lang="ja-JP" altLang="en-US" sz="2700" dirty="0">
                <a:solidFill>
                  <a:prstClr val="black"/>
                </a:solidFill>
              </a:rPr>
              <a:t>拠点</a:t>
            </a:r>
            <a:endParaRPr lang="en-US" altLang="ja-JP" sz="2700" dirty="0">
              <a:solidFill>
                <a:prstClr val="black"/>
              </a:solidFill>
            </a:endParaRPr>
          </a:p>
          <a:p>
            <a:pPr marL="365760" lvl="0" indent="-256032">
              <a:spcBef>
                <a:spcPts val="400"/>
              </a:spcBef>
              <a:buClr>
                <a:srgbClr val="2DA2BF"/>
              </a:buClr>
              <a:buSzPct val="68000"/>
              <a:buFont typeface="Wingdings 3"/>
              <a:buChar char=""/>
            </a:pPr>
            <a:r>
              <a:rPr lang="ja-JP" altLang="en-US" sz="2700" dirty="0">
                <a:solidFill>
                  <a:prstClr val="black"/>
                </a:solidFill>
              </a:rPr>
              <a:t>サービス消費者の越境</a:t>
            </a:r>
            <a:endParaRPr lang="en-US" altLang="ja-JP" sz="2700" dirty="0">
              <a:solidFill>
                <a:prstClr val="black"/>
              </a:solidFill>
            </a:endParaRPr>
          </a:p>
          <a:p>
            <a:pPr marL="365760" lvl="0" indent="-256032">
              <a:spcBef>
                <a:spcPts val="400"/>
              </a:spcBef>
              <a:buClr>
                <a:srgbClr val="2DA2BF"/>
              </a:buClr>
              <a:buSzPct val="68000"/>
              <a:buFont typeface="Wingdings 3"/>
              <a:buChar char=""/>
            </a:pPr>
            <a:r>
              <a:rPr lang="ja-JP" altLang="en-US" sz="2700" dirty="0">
                <a:solidFill>
                  <a:prstClr val="black"/>
                </a:solidFill>
              </a:rPr>
              <a:t>商業拠点</a:t>
            </a:r>
            <a:endParaRPr lang="en-US" altLang="ja-JP" sz="2700" dirty="0">
              <a:solidFill>
                <a:prstClr val="black"/>
              </a:solidFill>
            </a:endParaRPr>
          </a:p>
          <a:p>
            <a:pPr marL="365760" lvl="0" indent="-256032">
              <a:spcBef>
                <a:spcPts val="400"/>
              </a:spcBef>
              <a:buClr>
                <a:srgbClr val="2DA2BF"/>
              </a:buClr>
              <a:buSzPct val="68000"/>
              <a:buFont typeface="Wingdings 3"/>
              <a:buChar char=""/>
            </a:pPr>
            <a:r>
              <a:rPr lang="ja-JP" altLang="en-US" sz="2700" dirty="0">
                <a:solidFill>
                  <a:prstClr val="black"/>
                </a:solidFill>
              </a:rPr>
              <a:t>サービス提供者の越境</a:t>
            </a:r>
          </a:p>
          <a:p>
            <a:pPr algn="ctr"/>
            <a:endParaRPr kumimoji="1" lang="ja-JP" altLang="en-US" dirty="0"/>
          </a:p>
        </p:txBody>
      </p:sp>
      <p:cxnSp>
        <p:nvCxnSpPr>
          <p:cNvPr id="12" name="直線矢印コネクタ 11"/>
          <p:cNvCxnSpPr/>
          <p:nvPr/>
        </p:nvCxnSpPr>
        <p:spPr>
          <a:xfrm>
            <a:off x="4572000" y="1844824"/>
            <a:ext cx="648072" cy="504056"/>
          </a:xfrm>
          <a:prstGeom prst="straightConnector1">
            <a:avLst/>
          </a:prstGeom>
          <a:ln>
            <a:headEnd type="none"/>
            <a:tailEnd type="arrow"/>
          </a:ln>
        </p:spPr>
        <p:style>
          <a:lnRef idx="3">
            <a:schemeClr val="accent4"/>
          </a:lnRef>
          <a:fillRef idx="0">
            <a:schemeClr val="accent4"/>
          </a:fillRef>
          <a:effectRef idx="2">
            <a:schemeClr val="accent4"/>
          </a:effectRef>
          <a:fontRef idx="minor">
            <a:schemeClr val="tx1"/>
          </a:fontRef>
        </p:style>
      </p:cxnSp>
      <p:sp>
        <p:nvSpPr>
          <p:cNvPr id="14" name="角丸四角形 13"/>
          <p:cNvSpPr/>
          <p:nvPr/>
        </p:nvSpPr>
        <p:spPr>
          <a:xfrm>
            <a:off x="5292080" y="1628800"/>
            <a:ext cx="3600400" cy="2448272"/>
          </a:xfrm>
          <a:prstGeom prst="roundRect">
            <a:avLst/>
          </a:prstGeom>
          <a:gradFill>
            <a:gsLst>
              <a:gs pos="100000">
                <a:srgbClr val="92D050"/>
              </a:gs>
              <a:gs pos="65000">
                <a:schemeClr val="accent5">
                  <a:tint val="32000"/>
                  <a:satMod val="250000"/>
                </a:schemeClr>
              </a:gs>
              <a:gs pos="100000">
                <a:schemeClr val="accent5">
                  <a:tint val="23000"/>
                  <a:satMod val="30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marL="365760" lvl="0" indent="-256032">
              <a:spcBef>
                <a:spcPts val="400"/>
              </a:spcBef>
              <a:buClr>
                <a:srgbClr val="2DA2BF"/>
              </a:buClr>
              <a:buSzPct val="68000"/>
              <a:buFont typeface="Wingdings 3"/>
              <a:buChar char=""/>
            </a:pPr>
            <a:endParaRPr lang="en-US" altLang="ja-JP" sz="800" dirty="0" smtClean="0">
              <a:solidFill>
                <a:prstClr val="black"/>
              </a:solidFill>
            </a:endParaRPr>
          </a:p>
          <a:p>
            <a:pPr marL="365760" lvl="0" indent="-256032" algn="ctr">
              <a:spcBef>
                <a:spcPts val="400"/>
              </a:spcBef>
              <a:buClr>
                <a:srgbClr val="2DA2BF"/>
              </a:buClr>
              <a:buSzPct val="68000"/>
            </a:pPr>
            <a:r>
              <a:rPr lang="ja-JP" altLang="en-US" sz="2700" dirty="0" smtClean="0">
                <a:solidFill>
                  <a:prstClr val="black"/>
                </a:solidFill>
              </a:rPr>
              <a:t>＜規定内容＞</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内国民待遇</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kumimoji="1" lang="ja-JP" altLang="en-US" sz="2700" dirty="0">
                <a:solidFill>
                  <a:prstClr val="black"/>
                </a:solidFill>
              </a:rPr>
              <a:t>最恵国</a:t>
            </a:r>
            <a:r>
              <a:rPr kumimoji="1" lang="ja-JP" altLang="en-US" sz="2700" dirty="0" smtClean="0">
                <a:solidFill>
                  <a:prstClr val="black"/>
                </a:solidFill>
              </a:rPr>
              <a:t>待遇</a:t>
            </a:r>
            <a:endParaRPr kumimoji="1"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市場アクセス</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kumimoji="1" lang="ja-JP" altLang="en-US" sz="2700" dirty="0">
                <a:solidFill>
                  <a:prstClr val="black"/>
                </a:solidFill>
              </a:rPr>
              <a:t>現地拠点</a:t>
            </a:r>
            <a:endParaRPr kumimoji="1" lang="ja-JP" altLang="en-US" dirty="0"/>
          </a:p>
        </p:txBody>
      </p:sp>
      <p:sp>
        <p:nvSpPr>
          <p:cNvPr id="21" name="角丸四角形 20"/>
          <p:cNvSpPr/>
          <p:nvPr/>
        </p:nvSpPr>
        <p:spPr>
          <a:xfrm>
            <a:off x="2843808" y="4365104"/>
            <a:ext cx="5040560" cy="21602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65760" lvl="0" indent="-256032">
              <a:spcBef>
                <a:spcPts val="400"/>
              </a:spcBef>
              <a:buClr>
                <a:srgbClr val="2DA2BF"/>
              </a:buClr>
              <a:buSzPct val="68000"/>
              <a:buFont typeface="Wingdings 3"/>
              <a:buChar char=""/>
            </a:pPr>
            <a:endParaRPr lang="en-US" altLang="ja-JP" sz="2000" dirty="0" smtClean="0">
              <a:solidFill>
                <a:prstClr val="black"/>
              </a:solidFill>
            </a:endParaRPr>
          </a:p>
          <a:p>
            <a:pPr marL="365760" lvl="0" indent="-256032" algn="ctr">
              <a:spcBef>
                <a:spcPts val="400"/>
              </a:spcBef>
              <a:buClr>
                <a:srgbClr val="2DA2BF"/>
              </a:buClr>
              <a:buSzPct val="68000"/>
            </a:pPr>
            <a:r>
              <a:rPr lang="ja-JP" altLang="en-US" sz="2000" dirty="0" smtClean="0">
                <a:solidFill>
                  <a:prstClr val="black"/>
                </a:solidFill>
              </a:rPr>
              <a:t>＜具体的禁止事項＞</a:t>
            </a:r>
            <a:endParaRPr lang="en-US" altLang="ja-JP" sz="2000" dirty="0" smtClean="0">
              <a:solidFill>
                <a:prstClr val="black"/>
              </a:solidFill>
            </a:endParaRPr>
          </a:p>
          <a:p>
            <a:pPr marL="365760" lvl="0" indent="-256032">
              <a:spcBef>
                <a:spcPts val="400"/>
              </a:spcBef>
              <a:buClr>
                <a:srgbClr val="2DA2BF"/>
              </a:buClr>
              <a:buSzPct val="68000"/>
              <a:buFont typeface="Wingdings 3"/>
              <a:buChar char=""/>
            </a:pPr>
            <a:r>
              <a:rPr lang="ja-JP" altLang="en-US" sz="2000" dirty="0" smtClean="0">
                <a:solidFill>
                  <a:prstClr val="black"/>
                </a:solidFill>
              </a:rPr>
              <a:t>サービス提供者数の制限</a:t>
            </a:r>
            <a:endParaRPr lang="en-US" altLang="ja-JP" sz="2000" dirty="0" smtClean="0">
              <a:solidFill>
                <a:prstClr val="black"/>
              </a:solidFill>
            </a:endParaRPr>
          </a:p>
          <a:p>
            <a:pPr marL="365760" lvl="0" indent="-256032">
              <a:spcBef>
                <a:spcPts val="400"/>
              </a:spcBef>
              <a:buClr>
                <a:srgbClr val="2DA2BF"/>
              </a:buClr>
              <a:buSzPct val="68000"/>
              <a:buFont typeface="Wingdings 3"/>
              <a:buChar char=""/>
            </a:pPr>
            <a:r>
              <a:rPr lang="ja-JP" altLang="en-US" sz="2000" dirty="0" smtClean="0">
                <a:solidFill>
                  <a:prstClr val="black"/>
                </a:solidFill>
              </a:rPr>
              <a:t>サービス取引総額・資産の制限</a:t>
            </a:r>
            <a:endParaRPr lang="en-US" altLang="ja-JP" sz="2000" dirty="0" smtClean="0">
              <a:solidFill>
                <a:prstClr val="black"/>
              </a:solidFill>
            </a:endParaRPr>
          </a:p>
          <a:p>
            <a:pPr marL="365760" lvl="0" indent="-256032">
              <a:spcBef>
                <a:spcPts val="400"/>
              </a:spcBef>
              <a:buClr>
                <a:srgbClr val="2DA2BF"/>
              </a:buClr>
              <a:buSzPct val="68000"/>
              <a:buFont typeface="Wingdings 3"/>
              <a:buChar char=""/>
            </a:pPr>
            <a:r>
              <a:rPr lang="ja-JP" altLang="en-US" sz="2000" dirty="0" smtClean="0">
                <a:solidFill>
                  <a:prstClr val="black"/>
                </a:solidFill>
              </a:rPr>
              <a:t>サービス事業総数・総産出量の制限</a:t>
            </a:r>
            <a:endParaRPr lang="en-US" altLang="ja-JP" sz="2000" dirty="0" smtClean="0">
              <a:solidFill>
                <a:prstClr val="black"/>
              </a:solidFill>
            </a:endParaRPr>
          </a:p>
          <a:p>
            <a:pPr marL="365760" lvl="0" indent="-256032">
              <a:spcBef>
                <a:spcPts val="400"/>
              </a:spcBef>
              <a:buClr>
                <a:srgbClr val="2DA2BF"/>
              </a:buClr>
              <a:buSzPct val="68000"/>
              <a:buFont typeface="Wingdings 3"/>
              <a:buChar char=""/>
            </a:pPr>
            <a:r>
              <a:rPr lang="ja-JP" altLang="en-US" sz="2000" dirty="0" smtClean="0">
                <a:solidFill>
                  <a:prstClr val="black"/>
                </a:solidFill>
              </a:rPr>
              <a:t>雇用・関係する自然人の総数の制限</a:t>
            </a:r>
            <a:endParaRPr lang="en-US" altLang="ja-JP" sz="2000" dirty="0" smtClean="0">
              <a:solidFill>
                <a:prstClr val="black"/>
              </a:solidFill>
            </a:endParaRPr>
          </a:p>
          <a:p>
            <a:pPr marL="365760" lvl="0" indent="-256032">
              <a:spcBef>
                <a:spcPts val="400"/>
              </a:spcBef>
              <a:buClr>
                <a:srgbClr val="2DA2BF"/>
              </a:buClr>
              <a:buSzPct val="68000"/>
              <a:buFont typeface="Wingdings 3"/>
              <a:buChar char=""/>
            </a:pPr>
            <a:r>
              <a:rPr lang="ja-JP" altLang="en-US" sz="2000" dirty="0" smtClean="0">
                <a:solidFill>
                  <a:prstClr val="black"/>
                </a:solidFill>
              </a:rPr>
              <a:t>提供者の形態制限</a:t>
            </a:r>
            <a:endParaRPr lang="en-US" altLang="ja-JP" sz="2000" dirty="0" smtClean="0">
              <a:solidFill>
                <a:prstClr val="black"/>
              </a:solidFill>
            </a:endParaRPr>
          </a:p>
          <a:p>
            <a:pPr algn="ctr"/>
            <a:endParaRPr kumimoji="1" lang="ja-JP" altLang="en-US" dirty="0"/>
          </a:p>
        </p:txBody>
      </p:sp>
      <p:sp>
        <p:nvSpPr>
          <p:cNvPr id="24" name="フリーフォーム 23"/>
          <p:cNvSpPr/>
          <p:nvPr/>
        </p:nvSpPr>
        <p:spPr>
          <a:xfrm>
            <a:off x="7851228" y="3426372"/>
            <a:ext cx="567558" cy="1933904"/>
          </a:xfrm>
          <a:custGeom>
            <a:avLst/>
            <a:gdLst>
              <a:gd name="connsiteX0" fmla="*/ 0 w 567558"/>
              <a:gd name="connsiteY0" fmla="*/ 0 h 1933904"/>
              <a:gd name="connsiteX1" fmla="*/ 567558 w 567558"/>
              <a:gd name="connsiteY1" fmla="*/ 1019504 h 1933904"/>
              <a:gd name="connsiteX2" fmla="*/ 567558 w 567558"/>
              <a:gd name="connsiteY2" fmla="*/ 1912883 h 1933904"/>
              <a:gd name="connsiteX3" fmla="*/ 168165 w 567558"/>
              <a:gd name="connsiteY3" fmla="*/ 1933904 h 1933904"/>
            </a:gdLst>
            <a:ahLst/>
            <a:cxnLst>
              <a:cxn ang="0">
                <a:pos x="connsiteX0" y="connsiteY0"/>
              </a:cxn>
              <a:cxn ang="0">
                <a:pos x="connsiteX1" y="connsiteY1"/>
              </a:cxn>
              <a:cxn ang="0">
                <a:pos x="connsiteX2" y="connsiteY2"/>
              </a:cxn>
              <a:cxn ang="0">
                <a:pos x="connsiteX3" y="connsiteY3"/>
              </a:cxn>
            </a:cxnLst>
            <a:rect l="l" t="t" r="r" b="b"/>
            <a:pathLst>
              <a:path w="567558" h="1933904">
                <a:moveTo>
                  <a:pt x="0" y="0"/>
                </a:moveTo>
                <a:lnTo>
                  <a:pt x="567558" y="1019504"/>
                </a:lnTo>
                <a:lnTo>
                  <a:pt x="567558" y="1912883"/>
                </a:lnTo>
                <a:lnTo>
                  <a:pt x="168165" y="1933904"/>
                </a:lnTo>
              </a:path>
            </a:pathLst>
          </a:custGeom>
          <a:ln>
            <a:headEnd type="diamond"/>
            <a:tailEnd type="arrow"/>
          </a:ln>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sp>
        <p:nvSpPr>
          <p:cNvPr id="26" name="正方形/長方形 25"/>
          <p:cNvSpPr/>
          <p:nvPr/>
        </p:nvSpPr>
        <p:spPr>
          <a:xfrm>
            <a:off x="179512" y="3284984"/>
            <a:ext cx="3960440" cy="1728192"/>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dirty="0" smtClean="0"/>
              <a:t>＜適用除外＞</a:t>
            </a:r>
            <a:endParaRPr kumimoji="1" lang="en-US" altLang="ja-JP" sz="2400" dirty="0" smtClean="0"/>
          </a:p>
          <a:p>
            <a:r>
              <a:rPr kumimoji="1" lang="ja-JP" altLang="en-US" sz="2000" dirty="0" smtClean="0"/>
              <a:t>・金融サービス</a:t>
            </a:r>
            <a:endParaRPr kumimoji="1" lang="en-US" altLang="ja-JP" sz="2000" dirty="0" smtClean="0"/>
          </a:p>
          <a:p>
            <a:r>
              <a:rPr lang="ja-JP" altLang="en-US" sz="2000" dirty="0" smtClean="0"/>
              <a:t>・航空輸送サービス</a:t>
            </a:r>
            <a:endParaRPr lang="en-US" altLang="ja-JP" sz="2000" dirty="0" smtClean="0"/>
          </a:p>
          <a:p>
            <a:r>
              <a:rPr kumimoji="1" lang="ja-JP" altLang="en-US" sz="2000" dirty="0" smtClean="0"/>
              <a:t>・政府調達</a:t>
            </a:r>
            <a:endParaRPr kumimoji="1" lang="en-US" altLang="ja-JP" sz="2000" dirty="0" smtClean="0"/>
          </a:p>
          <a:p>
            <a:r>
              <a:rPr lang="ja-JP" altLang="en-US" sz="2000" dirty="0" smtClean="0"/>
              <a:t>・政府提供のサービス</a:t>
            </a:r>
            <a:endParaRPr kumimoji="1" lang="ja-JP" altLang="en-US" sz="2000" dirty="0"/>
          </a:p>
        </p:txBody>
      </p:sp>
      <p:sp>
        <p:nvSpPr>
          <p:cNvPr id="27" name="正方形/長方形 26"/>
          <p:cNvSpPr/>
          <p:nvPr/>
        </p:nvSpPr>
        <p:spPr>
          <a:xfrm>
            <a:off x="3923928" y="5229200"/>
            <a:ext cx="4896544" cy="117951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ja-JP" altLang="en-US" sz="3200" dirty="0" smtClean="0"/>
              <a:t>・ブルネイは自由化せず</a:t>
            </a:r>
            <a:endParaRPr lang="en-US" altLang="ja-JP" sz="3200" dirty="0" smtClean="0"/>
          </a:p>
          <a:p>
            <a:r>
              <a:rPr lang="ja-JP" altLang="en-US" sz="2400" dirty="0"/>
              <a:t>　</a:t>
            </a:r>
            <a:r>
              <a:rPr lang="ja-JP" altLang="en-US" sz="2400" dirty="0" smtClean="0"/>
              <a:t>発効後二年経過してから交渉開始</a:t>
            </a:r>
            <a:endParaRPr lang="en-US" altLang="ja-JP" sz="2400" dirty="0" smtClean="0"/>
          </a:p>
          <a:p>
            <a:endParaRPr kumimoji="1" lang="ja-JP" alt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770" decel="100000"/>
                                        <p:tgtEl>
                                          <p:spTgt spid="24"/>
                                        </p:tgtEl>
                                      </p:cBhvr>
                                    </p:animEffect>
                                    <p:animScale>
                                      <p:cBhvr>
                                        <p:cTn id="29" dur="770" decel="100000"/>
                                        <p:tgtEl>
                                          <p:spTgt spid="24"/>
                                        </p:tgtEl>
                                      </p:cBhvr>
                                      <p:from x="10000" y="10000"/>
                                      <p:to x="200000" y="450000"/>
                                    </p:animScale>
                                    <p:animScale>
                                      <p:cBhvr>
                                        <p:cTn id="30" dur="1230" accel="100000" fill="hold">
                                          <p:stCondLst>
                                            <p:cond delay="770"/>
                                          </p:stCondLst>
                                        </p:cTn>
                                        <p:tgtEl>
                                          <p:spTgt spid="24"/>
                                        </p:tgtEl>
                                      </p:cBhvr>
                                      <p:from x="200000" y="450000"/>
                                      <p:to x="100000" y="100000"/>
                                    </p:animScale>
                                    <p:set>
                                      <p:cBhvr>
                                        <p:cTn id="31" dur="770" fill="hold"/>
                                        <p:tgtEl>
                                          <p:spTgt spid="24"/>
                                        </p:tgtEl>
                                        <p:attrNameLst>
                                          <p:attrName>ppt_x</p:attrName>
                                        </p:attrNameLst>
                                      </p:cBhvr>
                                      <p:to>
                                        <p:strVal val="(0.5)"/>
                                      </p:to>
                                    </p:set>
                                    <p:anim from="(0.5)" to="(#ppt_x)" calcmode="lin" valueType="num">
                                      <p:cBhvr>
                                        <p:cTn id="32" dur="1230" accel="100000" fill="hold">
                                          <p:stCondLst>
                                            <p:cond delay="770"/>
                                          </p:stCondLst>
                                        </p:cTn>
                                        <p:tgtEl>
                                          <p:spTgt spid="24"/>
                                        </p:tgtEl>
                                        <p:attrNameLst>
                                          <p:attrName>ppt_x</p:attrName>
                                        </p:attrNameLst>
                                      </p:cBhvr>
                                    </p:anim>
                                    <p:set>
                                      <p:cBhvr>
                                        <p:cTn id="33" dur="770" fill="hold"/>
                                        <p:tgtEl>
                                          <p:spTgt spid="24"/>
                                        </p:tgtEl>
                                        <p:attrNameLst>
                                          <p:attrName>ppt_y</p:attrName>
                                        </p:attrNameLst>
                                      </p:cBhvr>
                                      <p:to>
                                        <p:strVal val="(#ppt_y+0.4)"/>
                                      </p:to>
                                    </p:set>
                                    <p:anim from="(#ppt_y+0.4)" to="(#ppt_y)" calcmode="lin" valueType="num">
                                      <p:cBhvr>
                                        <p:cTn id="34" dur="1230" accel="100000" fill="hold">
                                          <p:stCondLst>
                                            <p:cond delay="770"/>
                                          </p:stCondLst>
                                        </p:cTn>
                                        <p:tgtEl>
                                          <p:spTgt spid="24"/>
                                        </p:tgtEl>
                                        <p:attrNameLst>
                                          <p:attrName>ppt_y</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 from="(-#ppt_w/2)" to="(#ppt_x)" calcmode="lin" valueType="num">
                                      <p:cBhvr>
                                        <p:cTn id="39" dur="600" fill="hold">
                                          <p:stCondLst>
                                            <p:cond delay="0"/>
                                          </p:stCondLst>
                                        </p:cTn>
                                        <p:tgtEl>
                                          <p:spTgt spid="21"/>
                                        </p:tgtEl>
                                        <p:attrNameLst>
                                          <p:attrName>ppt_x</p:attrName>
                                        </p:attrNameLst>
                                      </p:cBhvr>
                                    </p:anim>
                                    <p:anim from="0" to="-1.0" calcmode="lin" valueType="num">
                                      <p:cBhvr>
                                        <p:cTn id="40" dur="200" decel="50000" autoRev="1" fill="hold">
                                          <p:stCondLst>
                                            <p:cond delay="600"/>
                                          </p:stCondLst>
                                        </p:cTn>
                                        <p:tgtEl>
                                          <p:spTgt spid="21"/>
                                        </p:tgtEl>
                                        <p:attrNameLst>
                                          <p:attrName>xshear</p:attrName>
                                        </p:attrNameLst>
                                      </p:cBhvr>
                                    </p:anim>
                                    <p:animScale>
                                      <p:cBhvr>
                                        <p:cTn id="41" dur="200" decel="100000" autoRev="1" fill="hold">
                                          <p:stCondLst>
                                            <p:cond delay="600"/>
                                          </p:stCondLst>
                                        </p:cTn>
                                        <p:tgtEl>
                                          <p:spTgt spid="21"/>
                                        </p:tgtEl>
                                      </p:cBhvr>
                                      <p:from x="100000" y="100000"/>
                                      <p:to x="80000" y="100000"/>
                                    </p:animScale>
                                    <p:anim by="(#ppt_h/3+#ppt_w*0.1)" calcmode="lin" valueType="num">
                                      <p:cBhvr additive="sum">
                                        <p:cTn id="42" dur="200" decel="100000" autoRev="1" fill="hold">
                                          <p:stCondLst>
                                            <p:cond delay="600"/>
                                          </p:stCondLst>
                                        </p:cTn>
                                        <p:tgtEl>
                                          <p:spTgt spid="21"/>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2000"/>
                                        <p:tgtEl>
                                          <p:spTgt spid="24"/>
                                        </p:tgtEl>
                                      </p:cBhvr>
                                    </p:animEffect>
                                    <p:set>
                                      <p:cBhvr>
                                        <p:cTn id="47" dur="1" fill="hold">
                                          <p:stCondLst>
                                            <p:cond delay="1999"/>
                                          </p:stCondLst>
                                        </p:cTn>
                                        <p:tgtEl>
                                          <p:spTgt spid="24"/>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000"/>
                                        <p:tgtEl>
                                          <p:spTgt spid="21"/>
                                        </p:tgtEl>
                                      </p:cBhvr>
                                    </p:animEffect>
                                    <p:set>
                                      <p:cBhvr>
                                        <p:cTn id="50" dur="1" fill="hold">
                                          <p:stCondLst>
                                            <p:cond delay="1999"/>
                                          </p:stCondLst>
                                        </p:cTn>
                                        <p:tgtEl>
                                          <p:spTgt spid="2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from="(-#ppt_w/2)" to="(#ppt_x)" calcmode="lin" valueType="num">
                                      <p:cBhvr>
                                        <p:cTn id="55" dur="600" fill="hold">
                                          <p:stCondLst>
                                            <p:cond delay="0"/>
                                          </p:stCondLst>
                                        </p:cTn>
                                        <p:tgtEl>
                                          <p:spTgt spid="26"/>
                                        </p:tgtEl>
                                        <p:attrNameLst>
                                          <p:attrName>ppt_x</p:attrName>
                                        </p:attrNameLst>
                                      </p:cBhvr>
                                    </p:anim>
                                    <p:anim from="0" to="-1.0" calcmode="lin" valueType="num">
                                      <p:cBhvr>
                                        <p:cTn id="56" dur="200" decel="50000" autoRev="1" fill="hold">
                                          <p:stCondLst>
                                            <p:cond delay="600"/>
                                          </p:stCondLst>
                                        </p:cTn>
                                        <p:tgtEl>
                                          <p:spTgt spid="26"/>
                                        </p:tgtEl>
                                        <p:attrNameLst>
                                          <p:attrName>xshear</p:attrName>
                                        </p:attrNameLst>
                                      </p:cBhvr>
                                    </p:anim>
                                    <p:animScale>
                                      <p:cBhvr>
                                        <p:cTn id="57" dur="200" decel="100000" autoRev="1" fill="hold">
                                          <p:stCondLst>
                                            <p:cond delay="600"/>
                                          </p:stCondLst>
                                        </p:cTn>
                                        <p:tgtEl>
                                          <p:spTgt spid="26"/>
                                        </p:tgtEl>
                                      </p:cBhvr>
                                      <p:from x="100000" y="100000"/>
                                      <p:to x="80000" y="100000"/>
                                    </p:animScale>
                                    <p:anim by="(#ppt_h/3+#ppt_w*0.1)" calcmode="lin" valueType="num">
                                      <p:cBhvr additive="sum">
                                        <p:cTn id="58" dur="200" decel="100000" autoRev="1" fill="hold">
                                          <p:stCondLst>
                                            <p:cond delay="600"/>
                                          </p:stCondLst>
                                        </p:cTn>
                                        <p:tgtEl>
                                          <p:spTgt spid="26"/>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from="(-#ppt_w/2)" to="(#ppt_x)" calcmode="lin" valueType="num">
                                      <p:cBhvr>
                                        <p:cTn id="63" dur="600" fill="hold">
                                          <p:stCondLst>
                                            <p:cond delay="0"/>
                                          </p:stCondLst>
                                        </p:cTn>
                                        <p:tgtEl>
                                          <p:spTgt spid="27"/>
                                        </p:tgtEl>
                                        <p:attrNameLst>
                                          <p:attrName>ppt_x</p:attrName>
                                        </p:attrNameLst>
                                      </p:cBhvr>
                                    </p:anim>
                                    <p:anim from="0" to="-1.0" calcmode="lin" valueType="num">
                                      <p:cBhvr>
                                        <p:cTn id="64" dur="200" decel="50000" autoRev="1" fill="hold">
                                          <p:stCondLst>
                                            <p:cond delay="600"/>
                                          </p:stCondLst>
                                        </p:cTn>
                                        <p:tgtEl>
                                          <p:spTgt spid="27"/>
                                        </p:tgtEl>
                                        <p:attrNameLst>
                                          <p:attrName>xshear</p:attrName>
                                        </p:attrNameLst>
                                      </p:cBhvr>
                                    </p:anim>
                                    <p:animScale>
                                      <p:cBhvr>
                                        <p:cTn id="65" dur="200" decel="100000" autoRev="1" fill="hold">
                                          <p:stCondLst>
                                            <p:cond delay="600"/>
                                          </p:stCondLst>
                                        </p:cTn>
                                        <p:tgtEl>
                                          <p:spTgt spid="27"/>
                                        </p:tgtEl>
                                      </p:cBhvr>
                                      <p:from x="100000" y="100000"/>
                                      <p:to x="80000" y="100000"/>
                                    </p:animScale>
                                    <p:anim by="(#ppt_h/3+#ppt_w*0.1)" calcmode="lin" valueType="num">
                                      <p:cBhvr additive="sum">
                                        <p:cTn id="66" dur="200" decel="100000" autoRev="1" fill="hold">
                                          <p:stCondLst>
                                            <p:cond delay="600"/>
                                          </p:stCondLst>
                                        </p:cTn>
                                        <p:tgtEl>
                                          <p:spTgt spid="2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21" grpId="0" animBg="1"/>
      <p:bldP spid="21" grpId="1" animBg="1"/>
      <p:bldP spid="24" grpId="0" animBg="1"/>
      <p:bldP spid="24" grpId="1"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196752"/>
            <a:ext cx="8229600" cy="1584176"/>
          </a:xfrm>
        </p:spPr>
        <p:txBody>
          <a:bodyPr>
            <a:normAutofit/>
          </a:bodyPr>
          <a:lstStyle/>
          <a:p>
            <a:r>
              <a:rPr kumimoji="1" lang="ja-JP" altLang="en-US" sz="3600" dirty="0" smtClean="0"/>
              <a:t>　政府機関</a:t>
            </a:r>
            <a:r>
              <a:rPr kumimoji="1" lang="ja-JP" altLang="en-US" sz="2400" dirty="0" smtClean="0"/>
              <a:t>（中央政府機関及び地方行政府機関）</a:t>
            </a:r>
            <a:endParaRPr kumimoji="1" lang="en-US" altLang="ja-JP" sz="2400" dirty="0" smtClean="0"/>
          </a:p>
          <a:p>
            <a:pPr>
              <a:buNone/>
            </a:pPr>
            <a:r>
              <a:rPr lang="ja-JP" altLang="en-US" sz="2800" dirty="0" smtClean="0"/>
              <a:t>　</a:t>
            </a:r>
            <a:r>
              <a:rPr kumimoji="1" lang="ja-JP" altLang="en-US" sz="2800" dirty="0" smtClean="0"/>
              <a:t>による調達の際の締約国企業への内国民待遇及び無差別を規定</a:t>
            </a:r>
            <a:endParaRPr kumimoji="1" lang="ja-JP" altLang="en-US" sz="2800" dirty="0"/>
          </a:p>
        </p:txBody>
      </p:sp>
      <p:sp>
        <p:nvSpPr>
          <p:cNvPr id="3" name="タイトル 2"/>
          <p:cNvSpPr>
            <a:spLocks noGrp="1"/>
          </p:cNvSpPr>
          <p:nvPr>
            <p:ph type="title"/>
          </p:nvPr>
        </p:nvSpPr>
        <p:spPr/>
        <p:txBody>
          <a:bodyPr/>
          <a:lstStyle/>
          <a:p>
            <a:pPr algn="ctr"/>
            <a:r>
              <a:rPr kumimoji="1" lang="ja-JP" altLang="en-US" dirty="0" smtClean="0"/>
              <a:t>政府調達の自由化</a:t>
            </a:r>
            <a:endParaRPr kumimoji="1" lang="ja-JP" altLang="en-US" dirty="0"/>
          </a:p>
        </p:txBody>
      </p:sp>
      <p:sp>
        <p:nvSpPr>
          <p:cNvPr id="6" name="下矢印 5"/>
          <p:cNvSpPr/>
          <p:nvPr/>
        </p:nvSpPr>
        <p:spPr>
          <a:xfrm>
            <a:off x="3131840" y="2564904"/>
            <a:ext cx="3744416" cy="504056"/>
          </a:xfrm>
          <a:prstGeom prst="downArrow">
            <a:avLst>
              <a:gd name="adj1" fmla="val 50000"/>
              <a:gd name="adj2" fmla="val 616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具体的には</a:t>
            </a:r>
            <a:endParaRPr kumimoji="1" lang="ja-JP" altLang="en-US" sz="2400" dirty="0"/>
          </a:p>
        </p:txBody>
      </p:sp>
      <p:sp>
        <p:nvSpPr>
          <p:cNvPr id="7" name="角丸四角形 6"/>
          <p:cNvSpPr/>
          <p:nvPr/>
        </p:nvSpPr>
        <p:spPr>
          <a:xfrm>
            <a:off x="539552" y="3140968"/>
            <a:ext cx="8424936" cy="244827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365760" lvl="0" indent="-256032">
              <a:spcBef>
                <a:spcPts val="400"/>
              </a:spcBef>
              <a:buClr>
                <a:srgbClr val="2DA2BF"/>
              </a:buClr>
              <a:buSzPct val="68000"/>
              <a:buFont typeface="Wingdings 3"/>
              <a:buChar char=""/>
            </a:pPr>
            <a:endParaRPr lang="en-US" altLang="ja-JP" sz="8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a:solidFill>
                  <a:schemeClr val="bg1"/>
                </a:solidFill>
              </a:rPr>
              <a:t>締約</a:t>
            </a:r>
            <a:r>
              <a:rPr lang="ja-JP" altLang="en-US" sz="2700" dirty="0" smtClean="0">
                <a:solidFill>
                  <a:schemeClr val="bg1"/>
                </a:solidFill>
              </a:rPr>
              <a:t>国の物品・サービス・提供者を自国のそれと同等に扱うことの禁止</a:t>
            </a:r>
            <a:endParaRPr lang="en-US" altLang="ja-JP" sz="2700" dirty="0" smtClean="0">
              <a:solidFill>
                <a:schemeClr val="bg1"/>
              </a:solidFill>
            </a:endParaRPr>
          </a:p>
          <a:p>
            <a:pPr marL="365760" lvl="0" indent="-256032">
              <a:spcBef>
                <a:spcPts val="400"/>
              </a:spcBef>
              <a:buClr>
                <a:srgbClr val="2DA2BF"/>
              </a:buClr>
              <a:buSzPct val="68000"/>
              <a:buFont typeface="Wingdings 3"/>
              <a:buChar char=""/>
            </a:pPr>
            <a:r>
              <a:rPr lang="ja-JP" altLang="en-US" sz="2700" dirty="0">
                <a:solidFill>
                  <a:schemeClr val="bg1"/>
                </a:solidFill>
              </a:rPr>
              <a:t>締約</a:t>
            </a:r>
            <a:r>
              <a:rPr lang="ja-JP" altLang="en-US" sz="2700" dirty="0" smtClean="0">
                <a:solidFill>
                  <a:schemeClr val="bg1"/>
                </a:solidFill>
              </a:rPr>
              <a:t>国の自然人と不当な関係の保持や、所有されている自国の提供者を締約国の提供者より不当に扱うことの禁止</a:t>
            </a:r>
            <a:endParaRPr lang="en-US" altLang="ja-JP" sz="2700" dirty="0" smtClean="0">
              <a:solidFill>
                <a:schemeClr val="bg1"/>
              </a:solidFill>
            </a:endParaRPr>
          </a:p>
          <a:p>
            <a:pPr algn="ctr"/>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4" presetClass="entr" presetSubtype="0" accel="10000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strVal val="#ppt_w*0.05"/>
                                          </p:val>
                                        </p:tav>
                                        <p:tav tm="100000">
                                          <p:val>
                                            <p:strVal val="#ppt_w"/>
                                          </p:val>
                                        </p:tav>
                                      </p:tavLst>
                                    </p:anim>
                                    <p:anim calcmode="lin" valueType="num">
                                      <p:cBhvr>
                                        <p:cTn id="27" dur="500" fill="hold"/>
                                        <p:tgtEl>
                                          <p:spTgt spid="7"/>
                                        </p:tgtEl>
                                        <p:attrNameLst>
                                          <p:attrName>ppt_h</p:attrName>
                                        </p:attrNameLst>
                                      </p:cBhvr>
                                      <p:tavLst>
                                        <p:tav tm="0">
                                          <p:val>
                                            <p:strVal val="#ppt_h"/>
                                          </p:val>
                                        </p:tav>
                                        <p:tav tm="100000">
                                          <p:val>
                                            <p:strVal val="#ppt_h"/>
                                          </p:val>
                                        </p:tav>
                                      </p:tavLst>
                                    </p:anim>
                                    <p:anim calcmode="lin" valueType="num">
                                      <p:cBhvr>
                                        <p:cTn id="28" dur="500" fill="hold"/>
                                        <p:tgtEl>
                                          <p:spTgt spid="7"/>
                                        </p:tgtEl>
                                        <p:attrNameLst>
                                          <p:attrName>ppt_x</p:attrName>
                                        </p:attrNameLst>
                                      </p:cBhvr>
                                      <p:tavLst>
                                        <p:tav tm="0">
                                          <p:val>
                                            <p:strVal val="#ppt_x-.2"/>
                                          </p:val>
                                        </p:tav>
                                        <p:tav tm="100000">
                                          <p:val>
                                            <p:strVal val="#ppt_x"/>
                                          </p:val>
                                        </p:tav>
                                      </p:tavLst>
                                    </p:anim>
                                    <p:anim calcmode="lin" valueType="num">
                                      <p:cBhvr>
                                        <p:cTn id="29" dur="500" fill="hold"/>
                                        <p:tgtEl>
                                          <p:spTgt spid="7"/>
                                        </p:tgtEl>
                                        <p:attrNameLst>
                                          <p:attrName>ppt_y</p:attrName>
                                        </p:attrNameLst>
                                      </p:cBhvr>
                                      <p:tavLst>
                                        <p:tav tm="0">
                                          <p:val>
                                            <p:strVal val="#ppt_y"/>
                                          </p:val>
                                        </p:tav>
                                        <p:tav tm="100000">
                                          <p:val>
                                            <p:strVal val="#ppt_y"/>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8229600" cy="922114"/>
          </a:xfrm>
        </p:spPr>
        <p:txBody>
          <a:bodyPr/>
          <a:lstStyle/>
          <a:p>
            <a:pPr algn="ctr"/>
            <a:r>
              <a:rPr kumimoji="1" lang="ja-JP" altLang="en-US" dirty="0" smtClean="0"/>
              <a:t>貿易の円滑化に資する内容</a:t>
            </a:r>
            <a:endParaRPr kumimoji="1" lang="ja-JP" altLang="en-US" dirty="0"/>
          </a:p>
        </p:txBody>
      </p:sp>
      <p:sp>
        <p:nvSpPr>
          <p:cNvPr id="4" name="角丸四角形 3"/>
          <p:cNvSpPr/>
          <p:nvPr/>
        </p:nvSpPr>
        <p:spPr>
          <a:xfrm>
            <a:off x="179512" y="1052736"/>
            <a:ext cx="5400600" cy="2016224"/>
          </a:xfrm>
          <a:prstGeom prst="roundRect">
            <a:avLst/>
          </a:prstGeom>
          <a:gradFill>
            <a:gsLst>
              <a:gs pos="0">
                <a:srgbClr val="00B050"/>
              </a:gs>
              <a:gs pos="50000">
                <a:srgbClr val="92D050"/>
              </a:gs>
            </a:gsLst>
          </a:gradFill>
        </p:spPr>
        <p:style>
          <a:lnRef idx="1">
            <a:schemeClr val="accent1"/>
          </a:lnRef>
          <a:fillRef idx="3">
            <a:schemeClr val="accent1"/>
          </a:fillRef>
          <a:effectRef idx="2">
            <a:schemeClr val="accent1"/>
          </a:effectRef>
          <a:fontRef idx="minor">
            <a:schemeClr val="lt1"/>
          </a:fontRef>
        </p:style>
        <p:txBody>
          <a:bodyPr rtlCol="0" anchor="ctr"/>
          <a:lstStyle/>
          <a:p>
            <a:pPr marL="365760" lvl="0" indent="-256032" algn="ctr">
              <a:spcBef>
                <a:spcPts val="400"/>
              </a:spcBef>
              <a:buClr>
                <a:srgbClr val="2DA2BF"/>
              </a:buClr>
              <a:buSzPct val="68000"/>
            </a:pPr>
            <a:r>
              <a:rPr lang="ja-JP" altLang="en-US" sz="2400" dirty="0" smtClean="0">
                <a:solidFill>
                  <a:prstClr val="black"/>
                </a:solidFill>
              </a:rPr>
              <a:t>衛生植物検疫措置</a:t>
            </a:r>
            <a:r>
              <a:rPr lang="en-US" altLang="ja-JP" sz="2400" dirty="0" smtClean="0">
                <a:solidFill>
                  <a:prstClr val="black"/>
                </a:solidFill>
              </a:rPr>
              <a:t>(SPS)</a:t>
            </a:r>
            <a:r>
              <a:rPr lang="ja-JP" altLang="en-US" sz="2400" dirty="0" smtClean="0">
                <a:solidFill>
                  <a:prstClr val="black"/>
                </a:solidFill>
              </a:rPr>
              <a:t>に関して</a:t>
            </a:r>
            <a:endParaRPr lang="en-US" altLang="ja-JP" sz="2400" dirty="0" smtClean="0">
              <a:solidFill>
                <a:prstClr val="black"/>
              </a:solidFill>
            </a:endParaRPr>
          </a:p>
          <a:p>
            <a:pPr marL="365760" lvl="0" indent="-256032">
              <a:spcBef>
                <a:spcPts val="400"/>
              </a:spcBef>
              <a:buClr>
                <a:srgbClr val="2DA2BF"/>
              </a:buClr>
              <a:buSzPct val="68000"/>
              <a:buFont typeface="Wingdings 3"/>
              <a:buChar char=""/>
            </a:pPr>
            <a:r>
              <a:rPr lang="en-US" altLang="ja-JP" sz="2400" dirty="0" smtClean="0">
                <a:solidFill>
                  <a:prstClr val="black"/>
                </a:solidFill>
              </a:rPr>
              <a:t>WTO</a:t>
            </a:r>
            <a:r>
              <a:rPr lang="ja-JP" altLang="en-US" sz="2400" dirty="0" smtClean="0">
                <a:solidFill>
                  <a:prstClr val="black"/>
                </a:solidFill>
              </a:rPr>
              <a:t>の</a:t>
            </a:r>
            <a:r>
              <a:rPr lang="en-US" altLang="ja-JP" sz="2400" dirty="0" smtClean="0">
                <a:solidFill>
                  <a:prstClr val="black"/>
                </a:solidFill>
              </a:rPr>
              <a:t>SPS</a:t>
            </a:r>
            <a:r>
              <a:rPr lang="ja-JP" altLang="en-US" sz="2400" dirty="0" smtClean="0">
                <a:solidFill>
                  <a:prstClr val="black"/>
                </a:solidFill>
              </a:rPr>
              <a:t>協定の権利義務は適用</a:t>
            </a:r>
            <a:endParaRPr lang="en-US" altLang="ja-JP" sz="2400" dirty="0" smtClean="0">
              <a:solidFill>
                <a:prstClr val="black"/>
              </a:solidFill>
            </a:endParaRPr>
          </a:p>
          <a:p>
            <a:pPr marL="365760" lvl="0" indent="-256032">
              <a:spcBef>
                <a:spcPts val="400"/>
              </a:spcBef>
              <a:buClr>
                <a:srgbClr val="2DA2BF"/>
              </a:buClr>
              <a:buSzPct val="68000"/>
              <a:buFont typeface="Wingdings 3"/>
              <a:buChar char=""/>
            </a:pPr>
            <a:r>
              <a:rPr lang="ja-JP" altLang="en-US" sz="2400" dirty="0">
                <a:solidFill>
                  <a:prstClr val="black"/>
                </a:solidFill>
              </a:rPr>
              <a:t>輸入</a:t>
            </a:r>
            <a:r>
              <a:rPr lang="ja-JP" altLang="en-US" sz="2400" dirty="0" smtClean="0">
                <a:solidFill>
                  <a:prstClr val="black"/>
                </a:solidFill>
              </a:rPr>
              <a:t>国は輸出国がリスク管理能力を有することを認める</a:t>
            </a:r>
            <a:endParaRPr lang="en-US" altLang="ja-JP" sz="2400" dirty="0">
              <a:solidFill>
                <a:prstClr val="black"/>
              </a:solidFill>
            </a:endParaRPr>
          </a:p>
        </p:txBody>
      </p:sp>
      <p:sp>
        <p:nvSpPr>
          <p:cNvPr id="5" name="正方形/長方形 4"/>
          <p:cNvSpPr/>
          <p:nvPr/>
        </p:nvSpPr>
        <p:spPr>
          <a:xfrm>
            <a:off x="5724128" y="4653136"/>
            <a:ext cx="3168352" cy="12241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800" dirty="0" smtClean="0"/>
              <a:t>＜通関に関して＞</a:t>
            </a:r>
            <a:endParaRPr kumimoji="1" lang="en-US" altLang="ja-JP" sz="2800" dirty="0" smtClean="0"/>
          </a:p>
          <a:p>
            <a:pPr algn="ctr"/>
            <a:r>
              <a:rPr lang="en-US" altLang="ja-JP" sz="2400" dirty="0" smtClean="0"/>
              <a:t>48</a:t>
            </a:r>
            <a:r>
              <a:rPr lang="ja-JP" altLang="en-US" sz="2400" dirty="0" smtClean="0"/>
              <a:t>時間以内に通関</a:t>
            </a:r>
            <a:endParaRPr kumimoji="1" lang="ja-JP" altLang="en-US" sz="2400" dirty="0"/>
          </a:p>
        </p:txBody>
      </p:sp>
      <p:sp>
        <p:nvSpPr>
          <p:cNvPr id="10" name="正方形/長方形 9"/>
          <p:cNvSpPr/>
          <p:nvPr/>
        </p:nvSpPr>
        <p:spPr>
          <a:xfrm>
            <a:off x="5868144" y="2564904"/>
            <a:ext cx="2952328" cy="168356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＜条件＞</a:t>
            </a:r>
            <a:endParaRPr kumimoji="1" lang="en-US" altLang="ja-JP" dirty="0" smtClean="0"/>
          </a:p>
          <a:p>
            <a:r>
              <a:rPr kumimoji="1" lang="ja-JP" altLang="en-US" sz="2400" dirty="0" smtClean="0"/>
              <a:t>・検疫措置が同等</a:t>
            </a:r>
            <a:endParaRPr kumimoji="1" lang="en-US" altLang="ja-JP" sz="2400" dirty="0" smtClean="0"/>
          </a:p>
          <a:p>
            <a:r>
              <a:rPr lang="ja-JP" altLang="en-US" sz="2400" dirty="0" smtClean="0"/>
              <a:t>・病気無発生地帯である承認</a:t>
            </a:r>
            <a:endParaRPr kumimoji="1" lang="en-US" altLang="ja-JP" sz="2400" dirty="0" smtClean="0"/>
          </a:p>
        </p:txBody>
      </p:sp>
      <p:sp>
        <p:nvSpPr>
          <p:cNvPr id="11" name="角丸四角形 10"/>
          <p:cNvSpPr/>
          <p:nvPr/>
        </p:nvSpPr>
        <p:spPr>
          <a:xfrm>
            <a:off x="179512" y="3933056"/>
            <a:ext cx="5400600" cy="201622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365760" lvl="0" indent="-256032" algn="ctr">
              <a:spcBef>
                <a:spcPts val="400"/>
              </a:spcBef>
              <a:buClr>
                <a:srgbClr val="2DA2BF"/>
              </a:buClr>
              <a:buSzPct val="68000"/>
            </a:pPr>
            <a:r>
              <a:rPr lang="ja-JP" altLang="en-US" sz="2400" dirty="0" smtClean="0">
                <a:solidFill>
                  <a:prstClr val="black"/>
                </a:solidFill>
              </a:rPr>
              <a:t>貿易の技術的障害</a:t>
            </a:r>
            <a:r>
              <a:rPr lang="en-US" altLang="ja-JP" sz="2400" dirty="0" smtClean="0">
                <a:solidFill>
                  <a:prstClr val="black"/>
                </a:solidFill>
              </a:rPr>
              <a:t>(TBT)</a:t>
            </a:r>
            <a:r>
              <a:rPr lang="ja-JP" altLang="en-US" sz="2400" dirty="0" smtClean="0">
                <a:solidFill>
                  <a:prstClr val="black"/>
                </a:solidFill>
              </a:rPr>
              <a:t>に関して</a:t>
            </a:r>
            <a:endParaRPr lang="en-US" altLang="ja-JP" sz="2400" dirty="0" smtClean="0">
              <a:solidFill>
                <a:prstClr val="black"/>
              </a:solidFill>
            </a:endParaRPr>
          </a:p>
          <a:p>
            <a:pPr marL="365760" lvl="0" indent="-256032">
              <a:spcBef>
                <a:spcPts val="400"/>
              </a:spcBef>
              <a:buClr>
                <a:srgbClr val="2DA2BF"/>
              </a:buClr>
              <a:buSzPct val="68000"/>
              <a:buFont typeface="Wingdings 3"/>
              <a:buChar char=""/>
            </a:pPr>
            <a:r>
              <a:rPr lang="en-US" altLang="ja-JP" sz="2400" dirty="0" smtClean="0">
                <a:solidFill>
                  <a:prstClr val="black"/>
                </a:solidFill>
              </a:rPr>
              <a:t>WHO</a:t>
            </a:r>
            <a:r>
              <a:rPr lang="ja-JP" altLang="en-US" sz="2400" dirty="0" smtClean="0">
                <a:solidFill>
                  <a:prstClr val="black"/>
                </a:solidFill>
              </a:rPr>
              <a:t>の</a:t>
            </a:r>
            <a:r>
              <a:rPr lang="en-US" altLang="ja-JP" sz="2400" dirty="0" smtClean="0">
                <a:solidFill>
                  <a:prstClr val="black"/>
                </a:solidFill>
              </a:rPr>
              <a:t>TBT</a:t>
            </a:r>
            <a:r>
              <a:rPr lang="ja-JP" altLang="en-US" sz="2400" dirty="0" smtClean="0">
                <a:solidFill>
                  <a:prstClr val="black"/>
                </a:solidFill>
              </a:rPr>
              <a:t>協定の権利義務は適用</a:t>
            </a:r>
            <a:endParaRPr lang="en-US" altLang="ja-JP" sz="2400" dirty="0" smtClean="0">
              <a:solidFill>
                <a:prstClr val="black"/>
              </a:solidFill>
            </a:endParaRPr>
          </a:p>
          <a:p>
            <a:pPr marL="365760" lvl="0" indent="-256032">
              <a:spcBef>
                <a:spcPts val="400"/>
              </a:spcBef>
              <a:buClr>
                <a:srgbClr val="2DA2BF"/>
              </a:buClr>
              <a:buSzPct val="68000"/>
              <a:buFont typeface="Wingdings 3"/>
              <a:buChar char=""/>
            </a:pPr>
            <a:r>
              <a:rPr lang="ja-JP" altLang="en-US" sz="2400" dirty="0">
                <a:solidFill>
                  <a:prstClr val="black"/>
                </a:solidFill>
              </a:rPr>
              <a:t>国際</a:t>
            </a:r>
            <a:r>
              <a:rPr lang="ja-JP" altLang="en-US" sz="2400" dirty="0" smtClean="0">
                <a:solidFill>
                  <a:prstClr val="black"/>
                </a:solidFill>
              </a:rPr>
              <a:t>基準に準拠・利用</a:t>
            </a:r>
            <a:endParaRPr lang="en-US" altLang="ja-JP" sz="2400" dirty="0" smtClean="0">
              <a:solidFill>
                <a:prstClr val="black"/>
              </a:solidFill>
            </a:endParaRPr>
          </a:p>
          <a:p>
            <a:pPr marL="365760" lvl="0" indent="-256032">
              <a:spcBef>
                <a:spcPts val="400"/>
              </a:spcBef>
              <a:buClr>
                <a:srgbClr val="2DA2BF"/>
              </a:buClr>
              <a:buSzPct val="68000"/>
              <a:buFont typeface="Wingdings 3"/>
              <a:buChar char=""/>
            </a:pPr>
            <a:r>
              <a:rPr lang="ja-JP" altLang="en-US" sz="2400" dirty="0" smtClean="0">
                <a:solidFill>
                  <a:prstClr val="black"/>
                </a:solidFill>
              </a:rPr>
              <a:t>独自の</a:t>
            </a:r>
            <a:r>
              <a:rPr lang="en-US" altLang="ja-JP" sz="2400" dirty="0" smtClean="0">
                <a:solidFill>
                  <a:prstClr val="black"/>
                </a:solidFill>
              </a:rPr>
              <a:t>TBT</a:t>
            </a:r>
            <a:r>
              <a:rPr lang="ja-JP" altLang="en-US" sz="2400" dirty="0" smtClean="0">
                <a:solidFill>
                  <a:prstClr val="black"/>
                </a:solidFill>
              </a:rPr>
              <a:t>委員会の設置と協議</a:t>
            </a:r>
            <a:endParaRPr lang="en-US" altLang="ja-JP" sz="2400" dirty="0" smtClean="0">
              <a:solidFill>
                <a:prstClr val="black"/>
              </a:solidFill>
            </a:endParaRPr>
          </a:p>
        </p:txBody>
      </p:sp>
      <p:sp>
        <p:nvSpPr>
          <p:cNvPr id="16" name="フリーフォーム 15"/>
          <p:cNvSpPr/>
          <p:nvPr/>
        </p:nvSpPr>
        <p:spPr>
          <a:xfrm>
            <a:off x="4644008" y="2852936"/>
            <a:ext cx="987973" cy="525517"/>
          </a:xfrm>
          <a:custGeom>
            <a:avLst/>
            <a:gdLst>
              <a:gd name="connsiteX0" fmla="*/ 0 w 987973"/>
              <a:gd name="connsiteY0" fmla="*/ 0 h 525517"/>
              <a:gd name="connsiteX1" fmla="*/ 0 w 987973"/>
              <a:gd name="connsiteY1" fmla="*/ 525517 h 525517"/>
              <a:gd name="connsiteX2" fmla="*/ 987973 w 987973"/>
              <a:gd name="connsiteY2" fmla="*/ 515007 h 525517"/>
            </a:gdLst>
            <a:ahLst/>
            <a:cxnLst>
              <a:cxn ang="0">
                <a:pos x="connsiteX0" y="connsiteY0"/>
              </a:cxn>
              <a:cxn ang="0">
                <a:pos x="connsiteX1" y="connsiteY1"/>
              </a:cxn>
              <a:cxn ang="0">
                <a:pos x="connsiteX2" y="connsiteY2"/>
              </a:cxn>
            </a:cxnLst>
            <a:rect l="l" t="t" r="r" b="b"/>
            <a:pathLst>
              <a:path w="987973" h="525517">
                <a:moveTo>
                  <a:pt x="0" y="0"/>
                </a:moveTo>
                <a:lnTo>
                  <a:pt x="0" y="525517"/>
                </a:lnTo>
                <a:lnTo>
                  <a:pt x="987973" y="515007"/>
                </a:lnTo>
              </a:path>
            </a:pathLst>
          </a:custGeom>
          <a:ln>
            <a:headEnd type="diamond"/>
            <a:tailEnd type="arrow"/>
          </a:ln>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from="(-#ppt_w/2)" to="(#ppt_x)" calcmode="lin" valueType="num">
                                      <p:cBhvr>
                                        <p:cTn id="21" dur="600" fill="hold">
                                          <p:stCondLst>
                                            <p:cond delay="0"/>
                                          </p:stCondLst>
                                        </p:cTn>
                                        <p:tgtEl>
                                          <p:spTgt spid="10"/>
                                        </p:tgtEl>
                                        <p:attrNameLst>
                                          <p:attrName>ppt_x</p:attrName>
                                        </p:attrNameLst>
                                      </p:cBhvr>
                                    </p:anim>
                                    <p:anim from="0" to="-1.0" calcmode="lin" valueType="num">
                                      <p:cBhvr>
                                        <p:cTn id="22" dur="200" decel="50000" autoRev="1" fill="hold">
                                          <p:stCondLst>
                                            <p:cond delay="600"/>
                                          </p:stCondLst>
                                        </p:cTn>
                                        <p:tgtEl>
                                          <p:spTgt spid="10"/>
                                        </p:tgtEl>
                                        <p:attrNameLst>
                                          <p:attrName>xshear</p:attrName>
                                        </p:attrNameLst>
                                      </p:cBhvr>
                                    </p:anim>
                                    <p:animScale>
                                      <p:cBhvr>
                                        <p:cTn id="23" dur="200" decel="100000" autoRev="1" fill="hold">
                                          <p:stCondLst>
                                            <p:cond delay="600"/>
                                          </p:stCondLst>
                                        </p:cTn>
                                        <p:tgtEl>
                                          <p:spTgt spid="10"/>
                                        </p:tgtEl>
                                      </p:cBhvr>
                                      <p:from x="100000" y="100000"/>
                                      <p:to x="80000" y="100000"/>
                                    </p:animScale>
                                    <p:anim by="(#ppt_h/3+#ppt_w*0.1)" calcmode="lin" valueType="num">
                                      <p:cBhvr additive="sum">
                                        <p:cTn id="24" dur="200" decel="100000" autoRev="1" fill="hold">
                                          <p:stCondLst>
                                            <p:cond delay="600"/>
                                          </p:stCondLst>
                                        </p:cTn>
                                        <p:tgtEl>
                                          <p:spTgt spid="10"/>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strVal val="#ppt_w*0.05"/>
                                          </p:val>
                                        </p:tav>
                                        <p:tav tm="100000">
                                          <p:val>
                                            <p:strVal val="#ppt_w"/>
                                          </p:val>
                                        </p:tav>
                                      </p:tavLst>
                                    </p:anim>
                                    <p:anim calcmode="lin" valueType="num">
                                      <p:cBhvr>
                                        <p:cTn id="30" dur="500" fill="hold"/>
                                        <p:tgtEl>
                                          <p:spTgt spid="11"/>
                                        </p:tgtEl>
                                        <p:attrNameLst>
                                          <p:attrName>ppt_h</p:attrName>
                                        </p:attrNameLst>
                                      </p:cBhvr>
                                      <p:tavLst>
                                        <p:tav tm="0">
                                          <p:val>
                                            <p:strVal val="#ppt_h"/>
                                          </p:val>
                                        </p:tav>
                                        <p:tav tm="100000">
                                          <p:val>
                                            <p:strVal val="#ppt_h"/>
                                          </p:val>
                                        </p:tav>
                                      </p:tavLst>
                                    </p:anim>
                                    <p:anim calcmode="lin" valueType="num">
                                      <p:cBhvr>
                                        <p:cTn id="31" dur="500" fill="hold"/>
                                        <p:tgtEl>
                                          <p:spTgt spid="11"/>
                                        </p:tgtEl>
                                        <p:attrNameLst>
                                          <p:attrName>ppt_x</p:attrName>
                                        </p:attrNameLst>
                                      </p:cBhvr>
                                      <p:tavLst>
                                        <p:tav tm="0">
                                          <p:val>
                                            <p:strVal val="#ppt_x-.2"/>
                                          </p:val>
                                        </p:tav>
                                        <p:tav tm="100000">
                                          <p:val>
                                            <p:strVal val="#ppt_x"/>
                                          </p:val>
                                        </p:tav>
                                      </p:tavLst>
                                    </p:anim>
                                    <p:anim calcmode="lin" valueType="num">
                                      <p:cBhvr>
                                        <p:cTn id="32" dur="500" fill="hold"/>
                                        <p:tgtEl>
                                          <p:spTgt spid="11"/>
                                        </p:tgtEl>
                                        <p:attrNameLst>
                                          <p:attrName>ppt_y</p:attrName>
                                        </p:attrNameLst>
                                      </p:cBhvr>
                                      <p:tavLst>
                                        <p:tav tm="0">
                                          <p:val>
                                            <p:strVal val="#ppt_y"/>
                                          </p:val>
                                        </p:tav>
                                        <p:tav tm="100000">
                                          <p:val>
                                            <p:strVal val="#ppt_y"/>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2"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1000" fill="hold"/>
                                        <p:tgtEl>
                                          <p:spTgt spid="5"/>
                                        </p:tgtEl>
                                        <p:attrNameLst>
                                          <p:attrName>ppt_x</p:attrName>
                                        </p:attrNameLst>
                                      </p:cBhvr>
                                      <p:tavLst>
                                        <p:tav tm="0">
                                          <p:val>
                                            <p:strVal val="1+#ppt_w/2"/>
                                          </p:val>
                                        </p:tav>
                                        <p:tav tm="100000">
                                          <p:val>
                                            <p:strVal val="#ppt_x"/>
                                          </p:val>
                                        </p:tav>
                                      </p:tavLst>
                                    </p:anim>
                                    <p:anim calcmode="lin" valueType="num">
                                      <p:cBhvr additive="base">
                                        <p:cTn id="39"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1"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39552" y="0"/>
            <a:ext cx="8229600" cy="1143000"/>
          </a:xfrm>
        </p:spPr>
        <p:txBody>
          <a:bodyPr/>
          <a:lstStyle/>
          <a:p>
            <a:pPr algn="ctr"/>
            <a:r>
              <a:rPr kumimoji="1" lang="ja-JP" altLang="en-US" dirty="0" smtClean="0"/>
              <a:t>貿易救済措置と競争政策の自由化</a:t>
            </a:r>
            <a:endParaRPr kumimoji="1" lang="ja-JP" altLang="en-US" dirty="0"/>
          </a:p>
        </p:txBody>
      </p:sp>
      <p:sp>
        <p:nvSpPr>
          <p:cNvPr id="5" name="角丸四角形 4"/>
          <p:cNvSpPr/>
          <p:nvPr/>
        </p:nvSpPr>
        <p:spPr>
          <a:xfrm>
            <a:off x="179512" y="980728"/>
            <a:ext cx="5328592" cy="2448272"/>
          </a:xfrm>
          <a:prstGeom prst="roundRect">
            <a:avLst/>
          </a:prstGeom>
          <a:gradFill>
            <a:gsLst>
              <a:gs pos="100000">
                <a:srgbClr val="92D050"/>
              </a:gs>
              <a:gs pos="65000">
                <a:schemeClr val="accent5">
                  <a:tint val="32000"/>
                  <a:satMod val="250000"/>
                </a:schemeClr>
              </a:gs>
              <a:gs pos="100000">
                <a:schemeClr val="accent5">
                  <a:tint val="23000"/>
                  <a:satMod val="300000"/>
                </a:schemeClr>
              </a:gs>
            </a:gsLst>
          </a:gradFill>
        </p:spPr>
        <p:style>
          <a:lnRef idx="1">
            <a:schemeClr val="accent5"/>
          </a:lnRef>
          <a:fillRef idx="2">
            <a:schemeClr val="accent5"/>
          </a:fillRef>
          <a:effectRef idx="1">
            <a:schemeClr val="accent5"/>
          </a:effectRef>
          <a:fontRef idx="minor">
            <a:schemeClr val="dk1"/>
          </a:fontRef>
        </p:style>
        <p:txBody>
          <a:bodyPr rtlCol="0" anchor="ctr"/>
          <a:lstStyle/>
          <a:p>
            <a:pPr marL="365760" lvl="0" indent="-256032">
              <a:spcBef>
                <a:spcPts val="400"/>
              </a:spcBef>
              <a:buClr>
                <a:srgbClr val="2DA2BF"/>
              </a:buClr>
              <a:buSzPct val="68000"/>
              <a:buFont typeface="Wingdings 3"/>
              <a:buChar char=""/>
            </a:pPr>
            <a:endParaRPr lang="en-US" altLang="ja-JP" sz="800" dirty="0" smtClean="0">
              <a:solidFill>
                <a:prstClr val="black"/>
              </a:solidFill>
            </a:endParaRPr>
          </a:p>
          <a:p>
            <a:pPr marL="365760" lvl="0" indent="-256032">
              <a:spcBef>
                <a:spcPts val="400"/>
              </a:spcBef>
              <a:buClr>
                <a:srgbClr val="2DA2BF"/>
              </a:buClr>
              <a:buSzPct val="68000"/>
            </a:pPr>
            <a:r>
              <a:rPr lang="ja-JP" altLang="en-US" sz="2700" dirty="0" smtClean="0">
                <a:solidFill>
                  <a:prstClr val="black"/>
                </a:solidFill>
              </a:rPr>
              <a:t>救済措置として許される内容</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セーフガード</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アンチダンピング</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第</a:t>
            </a:r>
            <a:r>
              <a:rPr lang="en-US" altLang="ja-JP" sz="2700" dirty="0" smtClean="0">
                <a:solidFill>
                  <a:prstClr val="black"/>
                </a:solidFill>
              </a:rPr>
              <a:t>6</a:t>
            </a:r>
            <a:r>
              <a:rPr lang="ja-JP" altLang="en-US" sz="2700" dirty="0" smtClean="0">
                <a:solidFill>
                  <a:prstClr val="black"/>
                </a:solidFill>
              </a:rPr>
              <a:t>条実施に基づく補助金及び相殺措置</a:t>
            </a:r>
            <a:endParaRPr lang="en-US" altLang="ja-JP" sz="2700" dirty="0" smtClean="0">
              <a:solidFill>
                <a:prstClr val="black"/>
              </a:solidFill>
            </a:endParaRPr>
          </a:p>
        </p:txBody>
      </p:sp>
      <p:sp>
        <p:nvSpPr>
          <p:cNvPr id="10" name="角丸四角形 9"/>
          <p:cNvSpPr/>
          <p:nvPr/>
        </p:nvSpPr>
        <p:spPr>
          <a:xfrm>
            <a:off x="899592" y="1196752"/>
            <a:ext cx="7416824" cy="43204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365760" lvl="0" indent="-256032" algn="ctr">
              <a:spcBef>
                <a:spcPts val="400"/>
              </a:spcBef>
              <a:buClr>
                <a:srgbClr val="2DA2BF"/>
              </a:buClr>
              <a:buSzPct val="68000"/>
            </a:pPr>
            <a:r>
              <a:rPr lang="ja-JP" altLang="en-US" sz="3200" dirty="0" smtClean="0">
                <a:solidFill>
                  <a:prstClr val="black"/>
                </a:solidFill>
              </a:rPr>
              <a:t>競争政策の自由化に資する内容</a:t>
            </a:r>
            <a:endParaRPr lang="en-US" altLang="ja-JP" sz="32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貿易・投資に対する障壁の削減・除去</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lang="ja-JP" altLang="en-US" sz="2700" dirty="0" smtClean="0">
                <a:solidFill>
                  <a:prstClr val="black"/>
                </a:solidFill>
              </a:rPr>
              <a:t>反競争的ビジネス行為に対する法整備・維持</a:t>
            </a:r>
            <a:endParaRPr lang="en-US" altLang="ja-JP" sz="2700" dirty="0" smtClean="0">
              <a:solidFill>
                <a:prstClr val="black"/>
              </a:solidFill>
            </a:endParaRPr>
          </a:p>
          <a:p>
            <a:pPr marL="365760" lvl="0" indent="-256032">
              <a:spcBef>
                <a:spcPts val="400"/>
              </a:spcBef>
              <a:buClr>
                <a:srgbClr val="2DA2BF"/>
              </a:buClr>
              <a:buSzPct val="68000"/>
              <a:buFont typeface="Wingdings 3"/>
              <a:buChar char=""/>
            </a:pPr>
            <a:r>
              <a:rPr kumimoji="1" lang="ja-JP" altLang="en-US" sz="2700" dirty="0" smtClean="0">
                <a:solidFill>
                  <a:prstClr val="black"/>
                </a:solidFill>
              </a:rPr>
              <a:t>反競争的な取決、競争者による慣行への監視</a:t>
            </a:r>
            <a:endParaRPr kumimoji="1" lang="en-US" altLang="ja-JP" sz="2700" dirty="0" smtClean="0">
              <a:solidFill>
                <a:prstClr val="black"/>
              </a:solidFill>
            </a:endParaRPr>
          </a:p>
          <a:p>
            <a:pPr marL="365760" lvl="0" indent="-256032">
              <a:spcBef>
                <a:spcPts val="400"/>
              </a:spcBef>
              <a:buClr>
                <a:srgbClr val="2DA2BF"/>
              </a:buClr>
              <a:buSzPct val="68000"/>
              <a:buFont typeface="Wingdings 3"/>
              <a:buChar char=""/>
            </a:pPr>
            <a:r>
              <a:rPr kumimoji="1" lang="ja-JP" altLang="en-US" sz="2700" dirty="0" smtClean="0">
                <a:solidFill>
                  <a:prstClr val="black"/>
                </a:solidFill>
              </a:rPr>
              <a:t>独占的地位乱用防止への努力</a:t>
            </a:r>
            <a:endParaRPr kumimoji="1" lang="en-US" altLang="ja-JP" sz="2700" dirty="0" smtClean="0">
              <a:solidFill>
                <a:prstClr val="black"/>
              </a:solidFill>
            </a:endParaRPr>
          </a:p>
          <a:p>
            <a:pPr marL="365760" lvl="0" indent="-256032">
              <a:spcBef>
                <a:spcPts val="400"/>
              </a:spcBef>
              <a:buClr>
                <a:srgbClr val="2DA2BF"/>
              </a:buClr>
              <a:buSzPct val="68000"/>
              <a:buFont typeface="Wingdings 3"/>
              <a:buChar char=""/>
            </a:pPr>
            <a:r>
              <a:rPr kumimoji="1" lang="ja-JP" altLang="en-US" sz="2700" dirty="0" smtClean="0"/>
              <a:t>反競争的ビジネス活動防止に携わる機関の創設及び維持</a:t>
            </a:r>
            <a:endParaRPr kumimoji="1" lang="ja-JP" altLang="en-US" sz="2700" dirty="0"/>
          </a:p>
        </p:txBody>
      </p:sp>
      <p:sp>
        <p:nvSpPr>
          <p:cNvPr id="12" name="正方形/長方形 11"/>
          <p:cNvSpPr/>
          <p:nvPr/>
        </p:nvSpPr>
        <p:spPr>
          <a:xfrm>
            <a:off x="3491880" y="3789040"/>
            <a:ext cx="5112568" cy="165618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ja-JP" altLang="en-US" sz="2400" dirty="0" smtClean="0"/>
              <a:t>・チリは、乳製品に対する特別農業セーフガード措置を関税削減期間中に採用できる（第</a:t>
            </a:r>
            <a:r>
              <a:rPr lang="en-US" altLang="ja-JP" sz="2400" dirty="0" smtClean="0"/>
              <a:t>13</a:t>
            </a:r>
            <a:r>
              <a:rPr lang="ja-JP" altLang="en-US" sz="2400" dirty="0" smtClean="0"/>
              <a:t>条</a:t>
            </a:r>
            <a:r>
              <a:rPr lang="en-US" altLang="ja-JP" sz="2400" dirty="0" smtClean="0"/>
              <a:t>3</a:t>
            </a:r>
            <a:r>
              <a:rPr lang="ja-JP" altLang="en-US" sz="2400" dirty="0" smtClean="0"/>
              <a:t>項）</a:t>
            </a:r>
            <a:endParaRPr kumimoji="1" lang="en-US" altLang="ja-JP" sz="2400" dirty="0" smtClean="0"/>
          </a:p>
        </p:txBody>
      </p:sp>
      <p:sp>
        <p:nvSpPr>
          <p:cNvPr id="13" name="フリーフォーム 12"/>
          <p:cNvSpPr/>
          <p:nvPr/>
        </p:nvSpPr>
        <p:spPr>
          <a:xfrm flipH="1" flipV="1">
            <a:off x="5580112" y="3068960"/>
            <a:ext cx="1152128" cy="648072"/>
          </a:xfrm>
          <a:custGeom>
            <a:avLst/>
            <a:gdLst>
              <a:gd name="connsiteX0" fmla="*/ 0 w 987973"/>
              <a:gd name="connsiteY0" fmla="*/ 0 h 525517"/>
              <a:gd name="connsiteX1" fmla="*/ 0 w 987973"/>
              <a:gd name="connsiteY1" fmla="*/ 525517 h 525517"/>
              <a:gd name="connsiteX2" fmla="*/ 987973 w 987973"/>
              <a:gd name="connsiteY2" fmla="*/ 515007 h 525517"/>
            </a:gdLst>
            <a:ahLst/>
            <a:cxnLst>
              <a:cxn ang="0">
                <a:pos x="connsiteX0" y="connsiteY0"/>
              </a:cxn>
              <a:cxn ang="0">
                <a:pos x="connsiteX1" y="connsiteY1"/>
              </a:cxn>
              <a:cxn ang="0">
                <a:pos x="connsiteX2" y="connsiteY2"/>
              </a:cxn>
            </a:cxnLst>
            <a:rect l="l" t="t" r="r" b="b"/>
            <a:pathLst>
              <a:path w="987973" h="525517">
                <a:moveTo>
                  <a:pt x="0" y="0"/>
                </a:moveTo>
                <a:lnTo>
                  <a:pt x="0" y="525517"/>
                </a:lnTo>
                <a:lnTo>
                  <a:pt x="987973" y="515007"/>
                </a:lnTo>
              </a:path>
            </a:pathLst>
          </a:custGeom>
          <a:ln>
            <a:headEnd type="arrow"/>
            <a:tailEnd type="none"/>
          </a:ln>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from="(-#ppt_w/2)" to="(#ppt_x)" calcmode="lin" valueType="num">
                                      <p:cBhvr>
                                        <p:cTn id="19" dur="600" fill="hold">
                                          <p:stCondLst>
                                            <p:cond delay="0"/>
                                          </p:stCondLst>
                                        </p:cTn>
                                        <p:tgtEl>
                                          <p:spTgt spid="12"/>
                                        </p:tgtEl>
                                        <p:attrNameLst>
                                          <p:attrName>ppt_x</p:attrName>
                                        </p:attrNameLst>
                                      </p:cBhvr>
                                    </p:anim>
                                    <p:anim from="0" to="-1.0" calcmode="lin" valueType="num">
                                      <p:cBhvr>
                                        <p:cTn id="20" dur="200" decel="50000" autoRev="1" fill="hold">
                                          <p:stCondLst>
                                            <p:cond delay="600"/>
                                          </p:stCondLst>
                                        </p:cTn>
                                        <p:tgtEl>
                                          <p:spTgt spid="12"/>
                                        </p:tgtEl>
                                        <p:attrNameLst>
                                          <p:attrName>xshear</p:attrName>
                                        </p:attrNameLst>
                                      </p:cBhvr>
                                    </p:anim>
                                    <p:animScale>
                                      <p:cBhvr>
                                        <p:cTn id="21" dur="200" decel="100000" autoRev="1" fill="hold">
                                          <p:stCondLst>
                                            <p:cond delay="600"/>
                                          </p:stCondLst>
                                        </p:cTn>
                                        <p:tgtEl>
                                          <p:spTgt spid="12"/>
                                        </p:tgtEl>
                                      </p:cBhvr>
                                      <p:from x="100000" y="100000"/>
                                      <p:to x="80000" y="100000"/>
                                    </p:animScale>
                                    <p:anim by="(#ppt_h/3+#ppt_w*0.1)" calcmode="lin" valueType="num">
                                      <p:cBhvr additive="sum">
                                        <p:cTn id="22" dur="200" decel="100000" autoRev="1" fill="hold">
                                          <p:stCondLst>
                                            <p:cond delay="600"/>
                                          </p:stCondLst>
                                        </p:cTn>
                                        <p:tgtEl>
                                          <p:spTgt spid="12"/>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2000"/>
                                        <p:tgtEl>
                                          <p:spTgt spid="12"/>
                                        </p:tgtEl>
                                      </p:cBhvr>
                                    </p:animEffect>
                                    <p:set>
                                      <p:cBhvr>
                                        <p:cTn id="27" dur="1" fill="hold">
                                          <p:stCondLst>
                                            <p:cond delay="1999"/>
                                          </p:stCondLst>
                                        </p:cTn>
                                        <p:tgtEl>
                                          <p:spTgt spid="1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2000"/>
                                        <p:tgtEl>
                                          <p:spTgt spid="13"/>
                                        </p:tgtEl>
                                      </p:cBhvr>
                                    </p:animEffect>
                                    <p:set>
                                      <p:cBhvr>
                                        <p:cTn id="30" dur="1" fill="hold">
                                          <p:stCondLst>
                                            <p:cond delay="1999"/>
                                          </p:stCondLst>
                                        </p:cTn>
                                        <p:tgtEl>
                                          <p:spTgt spid="13"/>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2000"/>
                                        <p:tgtEl>
                                          <p:spTgt spid="5"/>
                                        </p:tgtEl>
                                      </p:cBhvr>
                                    </p:animEffect>
                                    <p:set>
                                      <p:cBhvr>
                                        <p:cTn id="33" dur="1" fill="hold">
                                          <p:stCondLst>
                                            <p:cond delay="19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0" grpId="0" animBg="1"/>
      <p:bldP spid="12" grpId="0" animBg="1"/>
      <p:bldP spid="12" grpId="1" animBg="1"/>
      <p:bldP spid="13" grpId="0" animBg="1"/>
      <p:bldP spid="13"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689</TotalTime>
  <Words>914</Words>
  <Application>Microsoft Office PowerPoint</Application>
  <PresentationFormat>画面に合わせる (4:3)</PresentationFormat>
  <Paragraphs>171</Paragraphs>
  <Slides>15</Slides>
  <Notes>2</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ビジネス</vt:lpstr>
      <vt:lpstr>環太平洋経済連携協定 概要と意義　</vt:lpstr>
      <vt:lpstr>概　観</vt:lpstr>
      <vt:lpstr>協定内容 （自由化内容の代表例とその他の規則）</vt:lpstr>
      <vt:lpstr>物品の貿易自由化</vt:lpstr>
      <vt:lpstr>原産地規則 ～物品の国籍決定ルール～</vt:lpstr>
      <vt:lpstr>サービス貿易の自由化</vt:lpstr>
      <vt:lpstr>政府調達の自由化</vt:lpstr>
      <vt:lpstr>貿易の円滑化に資する内容</vt:lpstr>
      <vt:lpstr>貿易救済措置と競争政策の自由化</vt:lpstr>
      <vt:lpstr>知的財産権の保護と戦略的連携</vt:lpstr>
      <vt:lpstr>補完協定 ～労働協力と環境保護～</vt:lpstr>
      <vt:lpstr>その他のアジア経済圏構想 ～ CEPEA ～</vt:lpstr>
      <vt:lpstr>既存EPAとTPPの差異 内閣官房作成　包括的経済連携に関する検討状況より引用</vt:lpstr>
      <vt:lpstr>まとめ</vt:lpstr>
      <vt:lpstr>独自研究　問題提起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Hiroto Inamura</dc:creator>
  <cp:lastModifiedBy>hiroto inamura</cp:lastModifiedBy>
  <cp:revision>35</cp:revision>
  <dcterms:created xsi:type="dcterms:W3CDTF">2011-02-07T08:49:49Z</dcterms:created>
  <dcterms:modified xsi:type="dcterms:W3CDTF">2011-02-07T20:23:30Z</dcterms:modified>
</cp:coreProperties>
</file>