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1A7"/>
    <a:srgbClr val="26697A"/>
    <a:srgbClr val="07D9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EF98B9E-1F1D-47D8-A93C-92F75FFC8F94}" type="datetimeFigureOut">
              <a:rPr kumimoji="1" lang="ja-JP" altLang="en-US" smtClean="0"/>
              <a:t>2010/9/9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F60555-143E-40F1-81FE-162CD73E05CF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lobe.asahi.com/feature/090907/01_4.html" TargetMode="External"/><Relationship Id="rId2" Type="http://schemas.openxmlformats.org/officeDocument/2006/relationships/hyperlink" Target="http://ja.wikipedia.org/wiki/%E3%82%AA%E3%83%A9%E3%83%B3%E3%83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.wikipedia.org/wiki/%E5%85%B1%E9%80%9A%E8%BE%B2%E6%A5%AD%E6%94%BF%E7%AD%9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03648" y="2132856"/>
            <a:ext cx="7406640" cy="147218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EU</a:t>
            </a:r>
            <a:r>
              <a:rPr kumimoji="1" lang="ja-JP" altLang="en-US" dirty="0" smtClean="0"/>
              <a:t>オランダの農業者による生物多様性保全システ</a:t>
            </a:r>
            <a:r>
              <a:rPr lang="ja-JP" altLang="en-US" dirty="0" smtClean="0"/>
              <a:t>ムと農業環境政策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3645024"/>
            <a:ext cx="7406640" cy="1752600"/>
          </a:xfrm>
        </p:spPr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" sz="1800" dirty="0" smtClean="0">
                <a:hlinkClick r:id="rId2"/>
              </a:rPr>
              <a:t>http://ja.wikipedia.org/wiki/%</a:t>
            </a:r>
            <a:r>
              <a:rPr lang="en-US" altLang="ja" sz="1800" dirty="0" smtClean="0">
                <a:hlinkClick r:id="rId2"/>
              </a:rPr>
              <a:t>E3%82%AA%E3%83%A9%E3%83%B3%E3%83%80</a:t>
            </a:r>
            <a:r>
              <a:rPr lang="ja-JP" altLang="en-US" sz="1800" dirty="0" smtClean="0">
                <a:hlinkClick r:id="rId2"/>
              </a:rPr>
              <a:t>　　オランダ</a:t>
            </a:r>
            <a:endParaRPr lang="ja-JP" altLang="en-US" sz="1800" dirty="0" smtClean="0">
              <a:hlinkClick r:id="rId2"/>
            </a:endParaRPr>
          </a:p>
          <a:p>
            <a:r>
              <a:rPr lang="en-US" altLang="ja" sz="1800" dirty="0" smtClean="0">
                <a:hlinkClick r:id="rId3"/>
              </a:rPr>
              <a:t>http://globe.asahi.com/feature/090907/01_4.html</a:t>
            </a:r>
            <a:r>
              <a:rPr lang="ja-JP" altLang="en-US" sz="1800" dirty="0" smtClean="0">
                <a:hlinkClick r:id="rId3"/>
              </a:rPr>
              <a:t>　</a:t>
            </a:r>
            <a:r>
              <a:rPr lang="ja-JP" altLang="en-US" sz="1800" dirty="0" smtClean="0">
                <a:hlinkClick r:id="rId3"/>
              </a:rPr>
              <a:t>朝日</a:t>
            </a:r>
            <a:r>
              <a:rPr lang="en-US" altLang="ja-JP" sz="1800" dirty="0" smtClean="0">
                <a:hlinkClick r:id="rId3"/>
              </a:rPr>
              <a:t>globe 2009.9.7</a:t>
            </a:r>
            <a:endParaRPr lang="ja-JP" altLang="en-US" sz="1800" dirty="0" smtClean="0">
              <a:hlinkClick r:id="rId3"/>
            </a:endParaRPr>
          </a:p>
          <a:p>
            <a:r>
              <a:rPr lang="en-US" altLang="ja" sz="1800" dirty="0" smtClean="0">
                <a:hlinkClick r:id="rId4"/>
              </a:rPr>
              <a:t>http://ja.wikipedia.org/wiki/%E5%85%B1%E9%80%9A%E8%BE%B2%E6%A5%AD%E6%94%BF%E7%AD%96</a:t>
            </a:r>
            <a:r>
              <a:rPr lang="ja" altLang="en-US" sz="1800" dirty="0" smtClean="0">
                <a:hlinkClick r:id="rId4"/>
              </a:rPr>
              <a:t>　</a:t>
            </a:r>
            <a:r>
              <a:rPr lang="en-US" altLang="ja" sz="1800" dirty="0" smtClean="0">
                <a:hlinkClick r:id="rId4"/>
              </a:rPr>
              <a:t>CAP</a:t>
            </a:r>
            <a:endParaRPr kumimoji="1"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EU</a:t>
            </a:r>
            <a:r>
              <a:rPr kumimoji="1" lang="ja-JP" altLang="en-US" dirty="0" smtClean="0"/>
              <a:t>の農業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　　　　　　共通農業政策　</a:t>
            </a:r>
            <a:r>
              <a:rPr kumimoji="1" lang="en-US" altLang="ja-JP" dirty="0" smtClean="0"/>
              <a:t>CAP</a:t>
            </a:r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　　　　　　　　</a:t>
            </a:r>
            <a:r>
              <a:rPr lang="en-US" altLang="ja-JP" dirty="0" err="1" smtClean="0"/>
              <a:t>Natura</a:t>
            </a:r>
            <a:r>
              <a:rPr lang="ja-JP" altLang="en-US" dirty="0" smtClean="0"/>
              <a:t> </a:t>
            </a:r>
            <a:r>
              <a:rPr lang="en-US" altLang="ja-JP" dirty="0" smtClean="0"/>
              <a:t>2000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　　　　　　農業による自然保全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　　　</a:t>
            </a:r>
            <a:r>
              <a:rPr lang="en-US" altLang="ja-JP" dirty="0" smtClean="0"/>
              <a:t>HNV</a:t>
            </a:r>
            <a:r>
              <a:rPr lang="ja-JP" altLang="en-US" dirty="0" smtClean="0"/>
              <a:t>　</a:t>
            </a:r>
            <a:r>
              <a:rPr lang="en-US" altLang="ja-JP" dirty="0" smtClean="0"/>
              <a:t>farming</a:t>
            </a:r>
            <a:r>
              <a:rPr lang="ja-JP" altLang="en-US" dirty="0" smtClean="0"/>
              <a:t>（高自然価値農業）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加算記号 3"/>
          <p:cNvSpPr/>
          <p:nvPr/>
        </p:nvSpPr>
        <p:spPr>
          <a:xfrm>
            <a:off x="4572000" y="1988840"/>
            <a:ext cx="1296144" cy="1296144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932040" y="3717032"/>
            <a:ext cx="648072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オランダの農業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EU</a:t>
            </a:r>
            <a:r>
              <a:rPr kumimoji="1" lang="ja-JP" altLang="en-US" dirty="0" smtClean="0"/>
              <a:t>政策と連動した農業政策を実施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農業自然管理協定システム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農業者と政府が直接協定を結ぶ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協定を実行するにあたって発生するコストなどを保障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農業よりも観光業</a:t>
            </a:r>
            <a:endParaRPr kumimoji="1" lang="en-US" altLang="ja-JP" dirty="0" smtClean="0"/>
          </a:p>
          <a:p>
            <a:r>
              <a:rPr lang="en-US" altLang="ja-JP" dirty="0" smtClean="0"/>
              <a:t>ANV…</a:t>
            </a:r>
            <a:r>
              <a:rPr lang="ja-JP" altLang="en-US" dirty="0" smtClean="0"/>
              <a:t>中間組織として生態系保全を効率よく進める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619672" y="2348880"/>
            <a:ext cx="7128792" cy="2232248"/>
          </a:xfrm>
          <a:prstGeom prst="roundRect">
            <a:avLst/>
          </a:prstGeom>
          <a:solidFill>
            <a:srgbClr val="3891A7">
              <a:alpha val="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「自然のための農業」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大規模経営農場（</a:t>
            </a:r>
            <a:r>
              <a:rPr kumimoji="1" lang="en-US" altLang="ja-JP" dirty="0" smtClean="0"/>
              <a:t>GAP</a:t>
            </a:r>
            <a:r>
              <a:rPr kumimoji="1" lang="ja-JP" altLang="en-US" dirty="0" smtClean="0"/>
              <a:t>に基づく）</a:t>
            </a:r>
            <a:endParaRPr kumimoji="1" lang="en-US" altLang="ja-JP" dirty="0" smtClean="0"/>
          </a:p>
          <a:p>
            <a:r>
              <a:rPr lang="ja-JP" altLang="en-US" dirty="0" smtClean="0"/>
              <a:t>景観志向農場（景観の形成保全）</a:t>
            </a:r>
            <a:endParaRPr lang="en-US" altLang="ja-JP" dirty="0" smtClean="0"/>
          </a:p>
          <a:p>
            <a:r>
              <a:rPr kumimoji="1" lang="ja-JP" altLang="en-US" dirty="0" smtClean="0"/>
              <a:t>自然志向農場（自然保護区に隣接）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自然管理支払金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　政府、自治体、地元企業、市民が出資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1619672" y="4653136"/>
            <a:ext cx="6984776" cy="1440160"/>
          </a:xfrm>
          <a:prstGeom prst="roundRect">
            <a:avLst/>
          </a:prstGeom>
          <a:solidFill>
            <a:srgbClr val="3891A7">
              <a:alpha val="1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上矢印 6"/>
          <p:cNvSpPr/>
          <p:nvPr/>
        </p:nvSpPr>
        <p:spPr>
          <a:xfrm>
            <a:off x="4355976" y="3284984"/>
            <a:ext cx="792088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1547664" y="1412776"/>
            <a:ext cx="7128792" cy="1800200"/>
          </a:xfrm>
          <a:prstGeom prst="roundRect">
            <a:avLst/>
          </a:prstGeom>
          <a:solidFill>
            <a:srgbClr val="07D95C">
              <a:alpha val="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日本の農業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まだ本格的な環境志向になっていない</a:t>
            </a:r>
            <a:endParaRPr kumimoji="1" lang="en-US" altLang="ja-JP" dirty="0" smtClean="0"/>
          </a:p>
          <a:p>
            <a:r>
              <a:rPr lang="ja-JP" altLang="en-US" dirty="0" smtClean="0"/>
              <a:t>特に生物多様性の観点からは政策として無い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新たな価値を有する農作物商品（ブランド化）</a:t>
            </a:r>
            <a:endParaRPr lang="en-US" altLang="ja-JP" dirty="0" smtClean="0"/>
          </a:p>
        </p:txBody>
      </p:sp>
      <p:sp>
        <p:nvSpPr>
          <p:cNvPr id="4" name="下矢印 3"/>
          <p:cNvSpPr/>
          <p:nvPr/>
        </p:nvSpPr>
        <p:spPr>
          <a:xfrm>
            <a:off x="4572000" y="3212976"/>
            <a:ext cx="936104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政策提言①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日本でも、オランダのような農業政策を</a:t>
            </a:r>
            <a:r>
              <a:rPr lang="ja-JP" altLang="en-US" dirty="0" smtClean="0"/>
              <a:t>行うべき</a:t>
            </a:r>
            <a:r>
              <a:rPr lang="ja-JP" altLang="en-US" dirty="0" smtClean="0"/>
              <a:t>か？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CAP</a:t>
            </a:r>
            <a:r>
              <a:rPr lang="ja-JP" altLang="en-US" dirty="0" smtClean="0"/>
              <a:t>により、</a:t>
            </a:r>
            <a:r>
              <a:rPr lang="en-US" altLang="ja-JP" dirty="0" smtClean="0"/>
              <a:t>EU</a:t>
            </a:r>
            <a:r>
              <a:rPr lang="ja-JP" altLang="en-US" dirty="0" smtClean="0"/>
              <a:t>の零細農家は衰退している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農家に戸別補償を行うことはリスクを伴なう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乗算記号 3"/>
          <p:cNvSpPr/>
          <p:nvPr/>
        </p:nvSpPr>
        <p:spPr>
          <a:xfrm>
            <a:off x="755576" y="1988840"/>
            <a:ext cx="8568952" cy="1008112"/>
          </a:xfrm>
          <a:prstGeom prst="mathMultiply">
            <a:avLst/>
          </a:prstGeom>
          <a:solidFill>
            <a:srgbClr val="3891A7">
              <a:alpha val="16863"/>
            </a:srgbClr>
          </a:solidFill>
          <a:ln>
            <a:solidFill>
              <a:srgbClr val="26697A">
                <a:alpha val="23922"/>
              </a:srgb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政策提言②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CAP</a:t>
            </a:r>
            <a:r>
              <a:rPr lang="ja-JP" altLang="en-US" dirty="0" smtClean="0"/>
              <a:t>により、</a:t>
            </a:r>
            <a:r>
              <a:rPr lang="en-US" altLang="ja-JP" dirty="0" smtClean="0"/>
              <a:t>EU</a:t>
            </a:r>
            <a:r>
              <a:rPr lang="ja-JP" altLang="en-US" dirty="0" smtClean="0"/>
              <a:t>の零細農家は衰退して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農地面積に比例した補助金額</a:t>
            </a:r>
            <a:endParaRPr kumimoji="1" lang="en-US" altLang="ja-JP" dirty="0" smtClean="0"/>
          </a:p>
          <a:p>
            <a:r>
              <a:rPr kumimoji="1" lang="ja-JP" altLang="en-US" dirty="0" smtClean="0"/>
              <a:t>環境保全と利益追求の矛盾</a:t>
            </a:r>
            <a:endParaRPr kumimoji="1" lang="en-US" altLang="ja-JP" dirty="0" smtClean="0"/>
          </a:p>
          <a:p>
            <a:r>
              <a:rPr lang="ja-JP" altLang="en-US" dirty="0" smtClean="0"/>
              <a:t>補助金</a:t>
            </a:r>
            <a:r>
              <a:rPr lang="ja-JP" altLang="en-US" dirty="0" smtClean="0"/>
              <a:t>をもらえない農家が多い（農家間、国家間での格差）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1475656" y="3501008"/>
            <a:ext cx="7452320" cy="26642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政策提言③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農家に戸別補償を行うことはリスクを伴なう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フランスでは、補助金が農家の年収の平均</a:t>
            </a:r>
            <a:r>
              <a:rPr kumimoji="1" lang="en-US" altLang="ja-JP" dirty="0" smtClean="0"/>
              <a:t>90</a:t>
            </a:r>
            <a:r>
              <a:rPr kumimoji="1" lang="ja-JP" altLang="en-US" dirty="0" smtClean="0"/>
              <a:t>％を占める</a:t>
            </a:r>
            <a:endParaRPr kumimoji="1" lang="en-US" altLang="ja-JP" dirty="0" smtClean="0"/>
          </a:p>
          <a:p>
            <a:r>
              <a:rPr lang="ja-JP" altLang="en-US" dirty="0" smtClean="0"/>
              <a:t>莫大</a:t>
            </a:r>
            <a:r>
              <a:rPr lang="ja-JP" altLang="en-US" dirty="0" smtClean="0"/>
              <a:t>な予算が必要</a:t>
            </a:r>
            <a:endParaRPr lang="en-US" altLang="ja-JP" dirty="0" smtClean="0"/>
          </a:p>
          <a:p>
            <a:r>
              <a:rPr lang="ja-JP" altLang="en-US" dirty="0" smtClean="0"/>
              <a:t>農家</a:t>
            </a:r>
            <a:r>
              <a:rPr lang="ja-JP" altLang="en-US" dirty="0" smtClean="0"/>
              <a:t>は、農業政策の転換に悩まされる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475656" y="3645024"/>
            <a:ext cx="7488832" cy="23762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政策提言④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農家が農業だけで生活できるようにする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スマートコンシューマー</a:t>
            </a:r>
            <a:r>
              <a:rPr lang="ja-JP" altLang="en-US" dirty="0" smtClean="0"/>
              <a:t>（賢い消費者）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日本の農業の問題点は、零細農家が点在している所にある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中間団体（環境保全を目的にする）の創設、強化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499992" y="2060848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572000" y="4437112"/>
            <a:ext cx="72008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619672" y="1340768"/>
            <a:ext cx="7200800" cy="1872208"/>
          </a:xfrm>
          <a:prstGeom prst="roundRect">
            <a:avLst/>
          </a:prstGeom>
          <a:solidFill>
            <a:srgbClr val="3891A7">
              <a:alpha val="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619672" y="3501008"/>
            <a:ext cx="7344816" cy="2592288"/>
          </a:xfrm>
          <a:prstGeom prst="roundRect">
            <a:avLst/>
          </a:prstGeom>
          <a:solidFill>
            <a:srgbClr val="3891A7">
              <a:alpha val="1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202</TotalTime>
  <Words>287</Words>
  <Application>Microsoft Office PowerPoint</Application>
  <PresentationFormat>画面に合わせる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フレッシュ</vt:lpstr>
      <vt:lpstr>EUオランダの農業者による生物多様性保全システムと農業環境政策</vt:lpstr>
      <vt:lpstr>EUの農業</vt:lpstr>
      <vt:lpstr>オランダの農業</vt:lpstr>
      <vt:lpstr>「自然のための農業」</vt:lpstr>
      <vt:lpstr>日本の農業</vt:lpstr>
      <vt:lpstr>政策提言①</vt:lpstr>
      <vt:lpstr>政策提言②</vt:lpstr>
      <vt:lpstr>政策提言③</vt:lpstr>
      <vt:lpstr>政策提言④</vt:lpstr>
      <vt:lpstr>参考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nami</dc:creator>
  <cp:lastModifiedBy>nami</cp:lastModifiedBy>
  <cp:revision>24</cp:revision>
  <dcterms:created xsi:type="dcterms:W3CDTF">2010-09-09T05:30:58Z</dcterms:created>
  <dcterms:modified xsi:type="dcterms:W3CDTF">2010-09-09T08:53:37Z</dcterms:modified>
</cp:coreProperties>
</file>